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embeddings/oleObject1.bin" ContentType="application/vnd.openxmlformats-officedocument.oleObject"/>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96" r:id="rId3"/>
    <p:sldId id="297" r:id="rId4"/>
    <p:sldId id="298" r:id="rId5"/>
    <p:sldId id="299" r:id="rId6"/>
    <p:sldId id="300" r:id="rId7"/>
    <p:sldId id="301" r:id="rId8"/>
    <p:sldId id="302" r:id="rId9"/>
    <p:sldId id="303" r:id="rId10"/>
    <p:sldId id="304" r:id="rId11"/>
    <p:sldId id="305" r:id="rId12"/>
    <p:sldId id="306" r:id="rId13"/>
    <p:sldId id="307" r:id="rId14"/>
    <p:sldId id="309" r:id="rId15"/>
    <p:sldId id="311" r:id="rId16"/>
    <p:sldId id="312" r:id="rId17"/>
    <p:sldId id="313" r:id="rId18"/>
    <p:sldId id="272" r:id="rId19"/>
    <p:sldId id="317" r:id="rId20"/>
    <p:sldId id="318" r:id="rId21"/>
    <p:sldId id="319" r:id="rId22"/>
    <p:sldId id="320" r:id="rId23"/>
    <p:sldId id="321" r:id="rId24"/>
    <p:sldId id="322" r:id="rId25"/>
    <p:sldId id="323" r:id="rId26"/>
    <p:sldId id="324" r:id="rId27"/>
    <p:sldId id="325" r:id="rId28"/>
    <p:sldId id="328" r:id="rId29"/>
    <p:sldId id="362" r:id="rId30"/>
    <p:sldId id="276" r:id="rId31"/>
    <p:sldId id="329" r:id="rId32"/>
    <p:sldId id="330" r:id="rId33"/>
    <p:sldId id="331" r:id="rId34"/>
    <p:sldId id="332" r:id="rId35"/>
    <p:sldId id="333" r:id="rId36"/>
    <p:sldId id="334" r:id="rId37"/>
    <p:sldId id="335" r:id="rId38"/>
    <p:sldId id="336" r:id="rId39"/>
    <p:sldId id="337" r:id="rId40"/>
    <p:sldId id="342" r:id="rId41"/>
    <p:sldId id="363" r:id="rId42"/>
    <p:sldId id="357" r:id="rId43"/>
    <p:sldId id="358" r:id="rId44"/>
    <p:sldId id="359" r:id="rId45"/>
    <p:sldId id="289" r:id="rId46"/>
    <p:sldId id="360" r:id="rId47"/>
    <p:sldId id="361" r:id="rId48"/>
    <p:sldId id="294" r:id="rId4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Arial" charset="0"/>
              </a:defRPr>
            </a:lvl1pPr>
          </a:lstStyle>
          <a:p>
            <a:pPr>
              <a:defRPr/>
            </a:pPr>
            <a:endParaRPr lang="en-GB"/>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Arial" charset="0"/>
              </a:defRPr>
            </a:lvl1pPr>
          </a:lstStyle>
          <a:p>
            <a:pPr>
              <a:defRPr/>
            </a:pPr>
            <a:endParaRPr lang="en-GB"/>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877DC89F-4E16-C242-A190-4E8BEA8F7710}" type="slidenum">
              <a:rPr lang="en-GB"/>
              <a:pPr>
                <a:defRPr/>
              </a:pPr>
              <a:t>‹#›</a:t>
            </a:fld>
            <a:endParaRPr lang="en-GB"/>
          </a:p>
        </p:txBody>
      </p:sp>
    </p:spTree>
    <p:extLst>
      <p:ext uri="{BB962C8B-B14F-4D97-AF65-F5344CB8AC3E}">
        <p14:creationId xmlns:p14="http://schemas.microsoft.com/office/powerpoint/2010/main" val="2578360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p:txBody>
          <a:bodyPr/>
          <a:lstStyle/>
          <a:p>
            <a:pPr>
              <a:defRPr/>
            </a:pPr>
            <a:fld id="{F7730D49-D912-A84F-B7B7-792F60DAFE6C}" type="slidenum">
              <a:rPr lang="en-US"/>
              <a:pPr>
                <a:defRPr/>
              </a:pPr>
              <a:t>13</a:t>
            </a:fld>
            <a:endParaRPr lang="en-US"/>
          </a:p>
        </p:txBody>
      </p:sp>
      <p:sp>
        <p:nvSpPr>
          <p:cNvPr id="4173826" name="Rectangle 2"/>
          <p:cNvSpPr>
            <a:spLocks noChangeArrowheads="1"/>
          </p:cNvSpPr>
          <p:nvPr/>
        </p:nvSpPr>
        <p:spPr bwMode="auto">
          <a:xfrm>
            <a:off x="3885903" y="9072"/>
            <a:ext cx="2972097" cy="42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defRPr/>
            </a:pPr>
            <a:endParaRPr lang="en-US">
              <a:cs typeface="+mn-cs"/>
            </a:endParaRPr>
          </a:p>
        </p:txBody>
      </p:sp>
      <p:sp>
        <p:nvSpPr>
          <p:cNvPr id="4173827" name="Rectangle 3"/>
          <p:cNvSpPr>
            <a:spLocks noChangeArrowheads="1"/>
          </p:cNvSpPr>
          <p:nvPr/>
        </p:nvSpPr>
        <p:spPr bwMode="auto">
          <a:xfrm>
            <a:off x="0" y="8704036"/>
            <a:ext cx="2972098" cy="42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defRPr/>
            </a:pPr>
            <a:endParaRPr lang="en-US">
              <a:cs typeface="+mn-cs"/>
            </a:endParaRPr>
          </a:p>
        </p:txBody>
      </p:sp>
      <p:sp>
        <p:nvSpPr>
          <p:cNvPr id="4173828" name="Rectangle 4"/>
          <p:cNvSpPr>
            <a:spLocks noChangeArrowheads="1"/>
          </p:cNvSpPr>
          <p:nvPr/>
        </p:nvSpPr>
        <p:spPr bwMode="auto">
          <a:xfrm>
            <a:off x="0" y="9072"/>
            <a:ext cx="2972098" cy="42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defRPr/>
            </a:pPr>
            <a:endParaRPr lang="en-US">
              <a:cs typeface="+mn-cs"/>
            </a:endParaRPr>
          </a:p>
        </p:txBody>
      </p:sp>
      <p:sp>
        <p:nvSpPr>
          <p:cNvPr id="4173829" name="Rectangle 5"/>
          <p:cNvSpPr>
            <a:spLocks noGrp="1" noRot="1" noChangeAspect="1" noChangeArrowheads="1" noTextEdit="1"/>
          </p:cNvSpPr>
          <p:nvPr>
            <p:ph type="sldImg"/>
          </p:nvPr>
        </p:nvSpPr>
        <p:spPr>
          <a:xfrm>
            <a:off x="1277938" y="795338"/>
            <a:ext cx="4219575" cy="3165475"/>
          </a:xfrm>
          <a:ln w="12700" cap="flat"/>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4173830" name="Rectangle 6"/>
          <p:cNvSpPr>
            <a:spLocks noGrp="1" noChangeArrowheads="1"/>
          </p:cNvSpPr>
          <p:nvPr>
            <p:ph type="body" idx="1"/>
          </p:nvPr>
        </p:nvSpPr>
        <p:spPr>
          <a:xfrm>
            <a:off x="601266" y="4357310"/>
            <a:ext cx="5569148" cy="3867452"/>
          </a:xfrm>
          <a:ln/>
          <a:extLst>
            <a:ext uri="{91240B29-F687-4f45-9708-019B960494DF}">
              <a14:hiddenLine xmlns:a14="http://schemas.microsoft.com/office/drawing/2010/main" w="12700">
                <a:solidFill>
                  <a:schemeClr val="tx1"/>
                </a:solidFill>
                <a:miter lim="800000"/>
                <a:headEnd/>
                <a:tailEnd/>
              </a14:hiddenLine>
            </a:ext>
          </a:extLst>
        </p:spPr>
        <p:txBody>
          <a:bodyPr lIns="89493" tIns="43961" rIns="89493" bIns="43961"/>
          <a:lstStyle/>
          <a:p>
            <a:pPr eaLnBrk="1" hangingPunct="1">
              <a:defRPr/>
            </a:pPr>
            <a:r>
              <a:rPr lang="en-GB" smtClean="0"/>
              <a:t>A notable study by David et al in 1983, demonstrated the sites of commonly occurring pressure ulcers and frequency of occurrence.  Echoing these distribution patterns, Crow and Clarke in 1990 named heels, sacrum and ischial tuberosities as the most vulnerable sites. Cheneworth et al 1994 found the heels were the second most common site for the development of pressure ulcers after the sacrum.  Recent literature reveals that the incidence of pressure ulcers on heels has increased steadily over the past few decades (Collier 2000). </a:t>
            </a:r>
          </a:p>
          <a:p>
            <a:pPr eaLnBrk="1" hangingPunct="1">
              <a:defRPr/>
            </a:pPr>
            <a:endParaRPr lang="en-GB" smtClean="0"/>
          </a:p>
          <a:p>
            <a:pPr eaLnBrk="1" hangingPunct="1">
              <a:defRPr/>
            </a:pPr>
            <a:r>
              <a:rPr lang="en-GB" smtClean="0"/>
              <a:t>The link between prolonged periods of sitting and tissue damage is also well established (Dealey 1991; Gebhardt and Bliss 1994; Collins 1999.)</a:t>
            </a:r>
          </a:p>
          <a:p>
            <a:pPr eaLnBrk="1" hangingPunct="1">
              <a:defRPr/>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D6ED1A-8257-BC4D-B3A2-64A1D189FB6A}" type="slidenum">
              <a:rPr lang="en-GB"/>
              <a:pPr>
                <a:defRPr/>
              </a:pPr>
              <a:t>30</a:t>
            </a:fld>
            <a:endParaRPr lang="en-GB"/>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a:xfrm>
            <a:off x="914400" y="4343400"/>
            <a:ext cx="5029200" cy="4114800"/>
          </a:xfrm>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79E82B-0153-A544-BFCE-6A325887806C}" type="slidenum">
              <a:rPr lang="en-US"/>
              <a:pPr>
                <a:defRPr/>
              </a:pPr>
              <a:t>40</a:t>
            </a:fld>
            <a:endParaRPr lang="en-US"/>
          </a:p>
        </p:txBody>
      </p:sp>
      <p:sp>
        <p:nvSpPr>
          <p:cNvPr id="4255746" name="Rectangle 2"/>
          <p:cNvSpPr>
            <a:spLocks noGrp="1" noRot="1" noChangeAspect="1" noChangeArrowheads="1" noTextEdit="1"/>
          </p:cNvSpPr>
          <p:nvPr>
            <p:ph type="sldImg"/>
          </p:nvPr>
        </p:nvSpPr>
        <p:spPr>
          <a:xfrm>
            <a:off x="1131888" y="674688"/>
            <a:ext cx="4595812" cy="3448050"/>
          </a:xfrm>
          <a:ln/>
          <a:extLst>
            <a:ext uri="{FAA26D3D-D897-4be2-8F04-BA451C77F1D7}">
              <ma14:placeholderFlag xmlns:ma14="http://schemas.microsoft.com/office/mac/drawingml/2011/main" val="1"/>
            </a:ext>
          </a:extLst>
        </p:spPr>
      </p:sp>
      <p:sp>
        <p:nvSpPr>
          <p:cNvPr id="4255747" name="Rectangle 3"/>
          <p:cNvSpPr>
            <a:spLocks noGrp="1" noChangeArrowheads="1"/>
          </p:cNvSpPr>
          <p:nvPr>
            <p:ph type="body" idx="1"/>
          </p:nvPr>
        </p:nvSpPr>
        <p:spPr>
          <a:xfrm>
            <a:off x="614661" y="4310441"/>
            <a:ext cx="5920383" cy="1705429"/>
          </a:xfrm>
        </p:spPr>
        <p:txBody>
          <a:bodyPr/>
          <a:lstStyle/>
          <a:p>
            <a:pPr eaLnBrk="1" hangingPunct="1">
              <a:defRPr/>
            </a:pPr>
            <a:r>
              <a:rPr lang="en-GB" sz="1500" dirty="0"/>
              <a:t>Be systematic in your approach to evidence based practice.</a:t>
            </a:r>
          </a:p>
          <a:p>
            <a:pPr eaLnBrk="1" hangingPunct="1">
              <a:defRPr/>
            </a:pPr>
            <a:r>
              <a:rPr lang="en-GB" sz="1500" dirty="0"/>
              <a:t>Don’t be put off by technology.</a:t>
            </a:r>
          </a:p>
          <a:p>
            <a:pPr eaLnBrk="1" hangingPunct="1">
              <a:defRPr/>
            </a:pPr>
            <a:r>
              <a:rPr lang="en-GB" sz="1500" dirty="0"/>
              <a:t>Find help to start you on the road to being an informed practitioner.</a:t>
            </a:r>
          </a:p>
          <a:p>
            <a:pPr eaLnBrk="1" hangingPunct="1">
              <a:defRPr/>
            </a:pPr>
            <a:r>
              <a:rPr lang="en-GB" sz="1500" dirty="0"/>
              <a:t>Be aware of your responsibilities.</a:t>
            </a:r>
          </a:p>
          <a:p>
            <a:pPr eaLnBrk="1" hangingPunct="1">
              <a:defRPr/>
            </a:pPr>
            <a:r>
              <a:rPr lang="en-GB" sz="1500" dirty="0"/>
              <a:t>Measure your success.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FE02C8-89D2-9440-BB26-9E2ED4BCFABE}" type="slidenum">
              <a:rPr lang="en-US"/>
              <a:pPr>
                <a:defRPr/>
              </a:pPr>
              <a:t>42</a:t>
            </a:fld>
            <a:endParaRPr lang="en-US"/>
          </a:p>
        </p:txBody>
      </p:sp>
      <p:sp>
        <p:nvSpPr>
          <p:cNvPr id="4257794" name="Rectangle 2"/>
          <p:cNvSpPr>
            <a:spLocks noGrp="1" noRot="1" noChangeAspect="1" noChangeArrowheads="1" noTextEdit="1"/>
          </p:cNvSpPr>
          <p:nvPr>
            <p:ph type="sldImg"/>
          </p:nvPr>
        </p:nvSpPr>
        <p:spPr>
          <a:xfrm>
            <a:off x="1177231" y="686405"/>
            <a:ext cx="4500563" cy="3429000"/>
          </a:xfrm>
          <a:ln/>
          <a:extLst>
            <a:ext uri="{FAA26D3D-D897-4be2-8F04-BA451C77F1D7}">
              <ma14:placeholderFlag xmlns:ma14="http://schemas.microsoft.com/office/mac/drawingml/2011/main" val="1"/>
            </a:ext>
          </a:extLst>
        </p:spPr>
      </p:sp>
      <p:sp>
        <p:nvSpPr>
          <p:cNvPr id="4257795" name="Rectangle 3"/>
          <p:cNvSpPr>
            <a:spLocks noGrp="1" noChangeArrowheads="1"/>
          </p:cNvSpPr>
          <p:nvPr>
            <p:ph type="body" idx="1"/>
          </p:nvPr>
        </p:nvSpPr>
        <p:spPr>
          <a:xfrm>
            <a:off x="913805" y="4343704"/>
            <a:ext cx="5030391" cy="4113892"/>
          </a:xfrm>
        </p:spPr>
        <p:txBody>
          <a:bodyPr/>
          <a:lstStyle/>
          <a:p>
            <a:pPr eaLnBrk="1" hangingPunct="1">
              <a:defRPr/>
            </a:pPr>
            <a:r>
              <a:rPr lang="en-GB" b="1" dirty="0" smtClean="0">
                <a:latin typeface="Smith&amp;NephewTF" charset="0"/>
              </a:rPr>
              <a:t>Delegate Notes</a:t>
            </a:r>
          </a:p>
          <a:p>
            <a:pPr eaLnBrk="1" hangingPunct="1">
              <a:defRPr/>
            </a:pPr>
            <a:r>
              <a:rPr lang="en-GB" dirty="0" smtClean="0">
                <a:latin typeface="Smith&amp;NephewTF" charset="0"/>
              </a:rPr>
              <a:t>Elderly female</a:t>
            </a:r>
          </a:p>
          <a:p>
            <a:pPr eaLnBrk="1" hangingPunct="1">
              <a:defRPr/>
            </a:pPr>
            <a:r>
              <a:rPr lang="en-GB" dirty="0" smtClean="0">
                <a:latin typeface="Smith&amp;NephewTF" charset="0"/>
              </a:rPr>
              <a:t>Own home</a:t>
            </a:r>
          </a:p>
          <a:p>
            <a:pPr eaLnBrk="1" hangingPunct="1">
              <a:defRPr/>
            </a:pPr>
            <a:r>
              <a:rPr lang="en-GB" dirty="0" smtClean="0">
                <a:latin typeface="Smith&amp;NephewTF" charset="0"/>
              </a:rPr>
              <a:t>Private carers</a:t>
            </a:r>
          </a:p>
          <a:p>
            <a:pPr eaLnBrk="1" hangingPunct="1">
              <a:defRPr/>
            </a:pPr>
            <a:r>
              <a:rPr lang="en-GB" dirty="0" smtClean="0">
                <a:latin typeface="Smith&amp;NephewTF" charset="0"/>
              </a:rPr>
              <a:t>Off legs</a:t>
            </a:r>
          </a:p>
          <a:p>
            <a:pPr eaLnBrk="1" hangingPunct="1">
              <a:defRPr/>
            </a:pPr>
            <a:r>
              <a:rPr lang="en-GB" dirty="0" smtClean="0">
                <a:latin typeface="Smith&amp;NephewTF" charset="0"/>
              </a:rPr>
              <a:t>Poor Nutrition / dehydrated</a:t>
            </a:r>
          </a:p>
          <a:p>
            <a:pPr eaLnBrk="1" hangingPunct="1">
              <a:defRPr/>
            </a:pPr>
            <a:r>
              <a:rPr lang="en-GB" dirty="0" smtClean="0">
                <a:latin typeface="Smith&amp;NephewTF" charset="0"/>
              </a:rPr>
              <a:t>Admitted by GP ? </a:t>
            </a:r>
            <a:r>
              <a:rPr lang="en-GB" sz="900" dirty="0">
                <a:latin typeface="Smith&amp;NephewTF" charset="0"/>
              </a:rPr>
              <a:t>Chest infection on </a:t>
            </a:r>
            <a:r>
              <a:rPr lang="en-GB" sz="900" dirty="0" err="1">
                <a:latin typeface="Smith&amp;NephewTF" charset="0"/>
              </a:rPr>
              <a:t>amoxil</a:t>
            </a:r>
            <a:r>
              <a:rPr lang="en-GB" sz="900" dirty="0">
                <a:latin typeface="Smith&amp;NephewTF" charset="0"/>
              </a:rPr>
              <a:t> 250mgs </a:t>
            </a:r>
            <a:r>
              <a:rPr lang="en-GB" sz="900" dirty="0" err="1">
                <a:latin typeface="Smith&amp;NephewTF" charset="0"/>
              </a:rPr>
              <a:t>tds</a:t>
            </a:r>
            <a:endParaRPr lang="en-GB" sz="900" dirty="0">
              <a:latin typeface="Smith&amp;NephewTF" charset="0"/>
            </a:endParaRPr>
          </a:p>
          <a:p>
            <a:pPr eaLnBrk="1" hangingPunct="1">
              <a:defRPr/>
            </a:pPr>
            <a:r>
              <a:rPr lang="en-GB" sz="900" dirty="0">
                <a:latin typeface="Smith&amp;NephewTF" charset="0"/>
              </a:rPr>
              <a:t>Only other medications (</a:t>
            </a:r>
            <a:r>
              <a:rPr lang="en-GB" dirty="0" smtClean="0">
                <a:latin typeface="Smith&amp;NephewTF" charset="0"/>
              </a:rPr>
              <a:t>oral anti-inflammatory – osteoarthritis)</a:t>
            </a:r>
          </a:p>
          <a:p>
            <a:pPr eaLnBrk="1" hangingPunct="1">
              <a:defRPr/>
            </a:pPr>
            <a:endParaRPr lang="en-GB" sz="900" dirty="0">
              <a:latin typeface="Smith&amp;NephewTF" charset="0"/>
            </a:endParaRPr>
          </a:p>
          <a:p>
            <a:pPr eaLnBrk="1" hangingPunct="1">
              <a:defRPr/>
            </a:pPr>
            <a:endParaRPr lang="en-GB" dirty="0" smtClean="0">
              <a:latin typeface="Smith&amp;NephewTF" charset="0"/>
            </a:endParaRPr>
          </a:p>
          <a:p>
            <a:pPr eaLnBrk="1" hangingPunct="1">
              <a:defRPr/>
            </a:pPr>
            <a:r>
              <a:rPr lang="en-GB" b="1" dirty="0" smtClean="0">
                <a:latin typeface="Smith&amp;NephewTF" charset="0"/>
              </a:rPr>
              <a:t>Speaker Notes</a:t>
            </a:r>
          </a:p>
          <a:p>
            <a:pPr eaLnBrk="1" hangingPunct="1">
              <a:defRPr/>
            </a:pPr>
            <a:endParaRPr lang="en-GB" b="1" dirty="0" smtClean="0">
              <a:latin typeface="Smith&amp;NephewTF" charset="0"/>
            </a:endParaRPr>
          </a:p>
          <a:p>
            <a:pPr eaLnBrk="1" hangingPunct="1">
              <a:defRPr/>
            </a:pPr>
            <a:r>
              <a:rPr lang="en-GB" b="1" dirty="0" smtClean="0">
                <a:latin typeface="Smith&amp;NephewTF" charset="0"/>
              </a:rPr>
              <a:t>Target T / I high levels of exudate</a:t>
            </a:r>
          </a:p>
          <a:p>
            <a:pPr eaLnBrk="1" hangingPunct="1">
              <a:defRPr/>
            </a:pPr>
            <a:endParaRPr lang="en-GB" b="1" dirty="0" smtClean="0">
              <a:latin typeface="Smith&amp;NephewTF" charset="0"/>
            </a:endParaRPr>
          </a:p>
          <a:p>
            <a:pPr eaLnBrk="1" hangingPunct="1">
              <a:defRPr/>
            </a:pPr>
            <a:r>
              <a:rPr lang="en-GB" b="1" dirty="0" smtClean="0">
                <a:latin typeface="Smith&amp;NephewTF" charset="0"/>
              </a:rPr>
              <a:t>Priority debridement and antibiotics to reduce microbial burden, odour control and exudate management</a:t>
            </a:r>
          </a:p>
          <a:p>
            <a:pPr eaLnBrk="1" hangingPunct="1">
              <a:defRPr/>
            </a:pPr>
            <a:endParaRPr lang="en-GB" b="1" dirty="0" smtClean="0">
              <a:latin typeface="Smith&amp;NephewTF" charset="0"/>
            </a:endParaRPr>
          </a:p>
          <a:p>
            <a:pPr eaLnBrk="1" hangingPunct="1">
              <a:defRPr/>
            </a:pPr>
            <a:r>
              <a:rPr lang="en-GB" b="1" dirty="0" smtClean="0">
                <a:latin typeface="Smith&amp;NephewTF" charset="0"/>
              </a:rPr>
              <a:t>Pressure Relief / reduction </a:t>
            </a:r>
          </a:p>
          <a:p>
            <a:pPr eaLnBrk="1" hangingPunct="1">
              <a:defRPr/>
            </a:pPr>
            <a:endParaRPr lang="en-GB" b="1" dirty="0" smtClean="0">
              <a:latin typeface="Smith&amp;NephewTF" charset="0"/>
            </a:endParaRPr>
          </a:p>
          <a:p>
            <a:pPr eaLnBrk="1" hangingPunct="1">
              <a:defRPr/>
            </a:pPr>
            <a:endParaRPr lang="en-GB" b="1" dirty="0" smtClean="0">
              <a:latin typeface="Smith&amp;NephewTF" charset="0"/>
            </a:endParaRPr>
          </a:p>
          <a:p>
            <a:pPr eaLnBrk="1" hangingPunct="1">
              <a:defRPr/>
            </a:pPr>
            <a:endParaRPr lang="en-GB"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32BB4E-5455-074C-B306-EDC2D74A24D3}" type="slidenum">
              <a:rPr lang="en-US"/>
              <a:pPr>
                <a:defRPr/>
              </a:pPr>
              <a:t>47</a:t>
            </a:fld>
            <a:endParaRPr lang="en-US"/>
          </a:p>
        </p:txBody>
      </p:sp>
      <p:sp>
        <p:nvSpPr>
          <p:cNvPr id="4289538"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4289539" name="Rectangle 3"/>
          <p:cNvSpPr>
            <a:spLocks noGrp="1" noChangeArrowheads="1"/>
          </p:cNvSpPr>
          <p:nvPr>
            <p:ph type="body" idx="1"/>
          </p:nvPr>
        </p:nvSpPr>
        <p:spPr>
          <a:xfrm>
            <a:off x="601265" y="4343704"/>
            <a:ext cx="5643563" cy="4113892"/>
          </a:xfrm>
        </p:spPr>
        <p:txBody>
          <a:bodyPr/>
          <a:lstStyle/>
          <a:p>
            <a:pPr eaLnBrk="1" hangingPunct="1">
              <a:defRPr/>
            </a:pPr>
            <a:r>
              <a:rPr lang="en-GB" smtClean="0"/>
              <a:t>The true costs and extent of tissue damage caused by pressure, shear, or friction remain impossible to quantify.</a:t>
            </a:r>
          </a:p>
          <a:p>
            <a:pPr eaLnBrk="1" hangingPunct="1">
              <a:defRPr/>
            </a:pPr>
            <a:endParaRPr lang="en-GB" smtClean="0"/>
          </a:p>
          <a:p>
            <a:pPr eaLnBrk="1" hangingPunct="1">
              <a:defRPr/>
            </a:pPr>
            <a:r>
              <a:rPr lang="en-GB" smtClean="0"/>
              <a:t>Pressure ulcer assessment depends on an understanding of anatomy and physiology of the skin and underlying structures.</a:t>
            </a:r>
          </a:p>
          <a:p>
            <a:pPr eaLnBrk="1" hangingPunct="1">
              <a:defRPr/>
            </a:pPr>
            <a:endParaRPr lang="en-GB" smtClean="0"/>
          </a:p>
          <a:p>
            <a:pPr eaLnBrk="1" hangingPunct="1">
              <a:defRPr/>
            </a:pPr>
            <a:r>
              <a:rPr lang="en-GB" smtClean="0"/>
              <a:t>Repositioning and maintaining optimum activity levels are key objectives in reducing the risk of tissue damage.</a:t>
            </a:r>
          </a:p>
          <a:p>
            <a:pPr eaLnBrk="1" hangingPunct="1">
              <a:defRPr/>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D44C7B-B19C-624F-A563-1CD0891AFB9B}" type="slidenum">
              <a:rPr lang="en-GB"/>
              <a:pPr>
                <a:defRPr/>
              </a:pPr>
              <a:t>‹#›</a:t>
            </a:fld>
            <a:endParaRPr lang="en-GB"/>
          </a:p>
        </p:txBody>
      </p:sp>
    </p:spTree>
    <p:extLst>
      <p:ext uri="{BB962C8B-B14F-4D97-AF65-F5344CB8AC3E}">
        <p14:creationId xmlns:p14="http://schemas.microsoft.com/office/powerpoint/2010/main" val="105014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18C770-9DA9-3A4B-9B59-AABCD213EBF3}" type="slidenum">
              <a:rPr lang="en-GB"/>
              <a:pPr>
                <a:defRPr/>
              </a:pPr>
              <a:t>‹#›</a:t>
            </a:fld>
            <a:endParaRPr lang="en-GB"/>
          </a:p>
        </p:txBody>
      </p:sp>
    </p:spTree>
    <p:extLst>
      <p:ext uri="{BB962C8B-B14F-4D97-AF65-F5344CB8AC3E}">
        <p14:creationId xmlns:p14="http://schemas.microsoft.com/office/powerpoint/2010/main" val="180580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142139-366A-064F-A437-3E0B0042D6EC}" type="slidenum">
              <a:rPr lang="en-GB"/>
              <a:pPr>
                <a:defRPr/>
              </a:pPr>
              <a:t>‹#›</a:t>
            </a:fld>
            <a:endParaRPr lang="en-GB"/>
          </a:p>
        </p:txBody>
      </p:sp>
    </p:spTree>
    <p:extLst>
      <p:ext uri="{BB962C8B-B14F-4D97-AF65-F5344CB8AC3E}">
        <p14:creationId xmlns:p14="http://schemas.microsoft.com/office/powerpoint/2010/main" val="296643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EB5C61-926C-864C-83F1-3B9564FA93D4}" type="slidenum">
              <a:rPr lang="en-GB"/>
              <a:pPr>
                <a:defRPr/>
              </a:pPr>
              <a:t>‹#›</a:t>
            </a:fld>
            <a:endParaRPr lang="en-GB"/>
          </a:p>
        </p:txBody>
      </p:sp>
    </p:spTree>
    <p:extLst>
      <p:ext uri="{BB962C8B-B14F-4D97-AF65-F5344CB8AC3E}">
        <p14:creationId xmlns:p14="http://schemas.microsoft.com/office/powerpoint/2010/main" val="245364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3685C2-9891-A541-84D1-5EEEB3921C9A}" type="slidenum">
              <a:rPr lang="en-GB"/>
              <a:pPr>
                <a:defRPr/>
              </a:pPr>
              <a:t>‹#›</a:t>
            </a:fld>
            <a:endParaRPr lang="en-GB"/>
          </a:p>
        </p:txBody>
      </p:sp>
    </p:spTree>
    <p:extLst>
      <p:ext uri="{BB962C8B-B14F-4D97-AF65-F5344CB8AC3E}">
        <p14:creationId xmlns:p14="http://schemas.microsoft.com/office/powerpoint/2010/main" val="221492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EE51F4-606C-D943-A78D-480C25BD6AFE}" type="slidenum">
              <a:rPr lang="en-GB"/>
              <a:pPr>
                <a:defRPr/>
              </a:pPr>
              <a:t>‹#›</a:t>
            </a:fld>
            <a:endParaRPr lang="en-GB"/>
          </a:p>
        </p:txBody>
      </p:sp>
    </p:spTree>
    <p:extLst>
      <p:ext uri="{BB962C8B-B14F-4D97-AF65-F5344CB8AC3E}">
        <p14:creationId xmlns:p14="http://schemas.microsoft.com/office/powerpoint/2010/main" val="250689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99D951-54F6-F145-AA7B-F8092AB223D6}" type="slidenum">
              <a:rPr lang="en-GB"/>
              <a:pPr>
                <a:defRPr/>
              </a:pPr>
              <a:t>‹#›</a:t>
            </a:fld>
            <a:endParaRPr lang="en-GB"/>
          </a:p>
        </p:txBody>
      </p:sp>
    </p:spTree>
    <p:extLst>
      <p:ext uri="{BB962C8B-B14F-4D97-AF65-F5344CB8AC3E}">
        <p14:creationId xmlns:p14="http://schemas.microsoft.com/office/powerpoint/2010/main" val="360794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1551FD7-D1F3-2249-AFEE-027C3D5D41CD}" type="slidenum">
              <a:rPr lang="en-GB"/>
              <a:pPr>
                <a:defRPr/>
              </a:pPr>
              <a:t>‹#›</a:t>
            </a:fld>
            <a:endParaRPr lang="en-GB"/>
          </a:p>
        </p:txBody>
      </p:sp>
    </p:spTree>
    <p:extLst>
      <p:ext uri="{BB962C8B-B14F-4D97-AF65-F5344CB8AC3E}">
        <p14:creationId xmlns:p14="http://schemas.microsoft.com/office/powerpoint/2010/main" val="49264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9B5046F-4567-B54F-A333-2397B6423676}" type="slidenum">
              <a:rPr lang="en-GB"/>
              <a:pPr>
                <a:defRPr/>
              </a:pPr>
              <a:t>‹#›</a:t>
            </a:fld>
            <a:endParaRPr lang="en-GB"/>
          </a:p>
        </p:txBody>
      </p:sp>
    </p:spTree>
    <p:extLst>
      <p:ext uri="{BB962C8B-B14F-4D97-AF65-F5344CB8AC3E}">
        <p14:creationId xmlns:p14="http://schemas.microsoft.com/office/powerpoint/2010/main" val="289115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2BE9ECA-CC49-0944-BDB9-25B1520E4AAE}" type="slidenum">
              <a:rPr lang="en-GB"/>
              <a:pPr>
                <a:defRPr/>
              </a:pPr>
              <a:t>‹#›</a:t>
            </a:fld>
            <a:endParaRPr lang="en-GB"/>
          </a:p>
        </p:txBody>
      </p:sp>
    </p:spTree>
    <p:extLst>
      <p:ext uri="{BB962C8B-B14F-4D97-AF65-F5344CB8AC3E}">
        <p14:creationId xmlns:p14="http://schemas.microsoft.com/office/powerpoint/2010/main" val="325115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E0B9CA3-6716-6342-A254-A87FB775B113}" type="slidenum">
              <a:rPr lang="en-GB"/>
              <a:pPr>
                <a:defRPr/>
              </a:pPr>
              <a:t>‹#›</a:t>
            </a:fld>
            <a:endParaRPr lang="en-GB"/>
          </a:p>
        </p:txBody>
      </p:sp>
    </p:spTree>
    <p:extLst>
      <p:ext uri="{BB962C8B-B14F-4D97-AF65-F5344CB8AC3E}">
        <p14:creationId xmlns:p14="http://schemas.microsoft.com/office/powerpoint/2010/main" val="358059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7FA30FA-2146-2240-AA8B-752311AF1275}" type="slidenum">
              <a:rPr lang="en-GB"/>
              <a:pPr>
                <a:defRPr/>
              </a:pPr>
              <a:t>‹#›</a:t>
            </a:fld>
            <a:endParaRPr lang="en-GB"/>
          </a:p>
        </p:txBody>
      </p:sp>
    </p:spTree>
    <p:extLst>
      <p:ext uri="{BB962C8B-B14F-4D97-AF65-F5344CB8AC3E}">
        <p14:creationId xmlns:p14="http://schemas.microsoft.com/office/powerpoint/2010/main" val="1555566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a:defRPr/>
            </a:pPr>
            <a:fld id="{A630C2C7-142E-A647-83D8-9F5290950B9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dhpmed.com/DU_wheelchair_image.htm"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mages.google.co.uk/imgres?imgurl=https://www.nursingquality.org/NDNQIPressureUlcerTraining/module2/Images/stage41.jpg&amp;imgrefurl=https://www.nursingquality.org/NDNQIPressureUlcerTraining/module2/PerinealDermatitis1.aspx&amp;usg=__gFovc5O1OjAMp1YjVF44IilHt5I=&amp;h=275&amp;w=285&amp;sz=22&amp;hl=en&amp;start=83&amp;um=1&amp;itbs=1&amp;tbnid=mYhGGNM9CW4EwM:&amp;tbnh=111&amp;tbnw=115&amp;prev=/images?q=pressure+sore+incontinence&amp;start=63&amp;um=1&amp;hl=en&amp;safe=off&amp;sa=N&amp;rlz=1W1GGLL_en&amp;ndsp=21&amp;tbs=isch:1" TargetMode="Externa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3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GB" dirty="0" smtClean="0">
                <a:solidFill>
                  <a:schemeClr val="tx1"/>
                </a:solidFill>
              </a:rPr>
              <a:t>The Aetiology of Pressure Ulcers, their management and treatment</a:t>
            </a:r>
          </a:p>
        </p:txBody>
      </p:sp>
      <p:sp>
        <p:nvSpPr>
          <p:cNvPr id="2051" name="Rectangle 3"/>
          <p:cNvSpPr>
            <a:spLocks noGrp="1" noChangeArrowheads="1"/>
          </p:cNvSpPr>
          <p:nvPr>
            <p:ph type="subTitle" idx="1"/>
          </p:nvPr>
        </p:nvSpPr>
        <p:spPr>
          <a:xfrm>
            <a:off x="1331913" y="6307138"/>
            <a:ext cx="6400800" cy="550862"/>
          </a:xfrm>
        </p:spPr>
        <p:txBody>
          <a:bodyPr/>
          <a:lstStyle/>
          <a:p>
            <a:pPr eaLnBrk="1" hangingPunct="1">
              <a:lnSpc>
                <a:spcPct val="90000"/>
              </a:lnSpc>
              <a:defRPr/>
            </a:pPr>
            <a:r>
              <a:rPr lang="en-GB" sz="2000" b="1" dirty="0" err="1" smtClean="0">
                <a:solidFill>
                  <a:srgbClr val="000000"/>
                </a:solidFill>
              </a:rPr>
              <a:t>www.shelden-healthcare.co.uk</a:t>
            </a:r>
            <a:endParaRPr lang="en-GB" sz="2000" b="1" dirty="0" smtClean="0">
              <a:solidFill>
                <a:srgbClr val="000000"/>
              </a:solidFill>
            </a:endParaRPr>
          </a:p>
        </p:txBody>
      </p:sp>
      <p:pic>
        <p:nvPicPr>
          <p:cNvPr id="3075" name="Picture 4" descr="shelden healthca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0"/>
            <a:ext cx="43195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3245344" y="5084763"/>
            <a:ext cx="26787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2000" b="1" dirty="0">
                <a:solidFill>
                  <a:srgbClr val="000000"/>
                </a:solidFill>
                <a:cs typeface="Arial" charset="0"/>
              </a:rPr>
              <a:t>Michelle Greenwood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42913" y="103188"/>
            <a:ext cx="8243887" cy="1754187"/>
          </a:xfrm>
        </p:spPr>
        <p:txBody>
          <a:bodyPr lIns="91440" tIns="45720" rIns="91440" bIns="45720" anchor="b"/>
          <a:lstStyle/>
          <a:p>
            <a:pPr eaLnBrk="1" hangingPunct="1">
              <a:defRPr/>
            </a:pPr>
            <a:r>
              <a:rPr lang="en-GB" sz="3000" dirty="0" smtClean="0">
                <a:effectLst>
                  <a:outerShdw blurRad="38100" dist="38100" dir="2700000" algn="tl">
                    <a:srgbClr val="DDDDDD"/>
                  </a:outerShdw>
                </a:effectLst>
                <a:cs typeface="+mj-cs"/>
              </a:rPr>
              <a:t/>
            </a:r>
            <a:br>
              <a:rPr lang="en-GB" sz="3000" dirty="0" smtClean="0">
                <a:effectLst>
                  <a:outerShdw blurRad="38100" dist="38100" dir="2700000" algn="tl">
                    <a:srgbClr val="DDDDDD"/>
                  </a:outerShdw>
                </a:effectLst>
                <a:cs typeface="+mj-cs"/>
              </a:rPr>
            </a:br>
            <a:r>
              <a:rPr lang="en-GB" sz="3200" dirty="0" smtClean="0">
                <a:effectLst>
                  <a:outerShdw blurRad="38100" dist="38100" dir="2700000" algn="tl">
                    <a:srgbClr val="DDDDDD"/>
                  </a:outerShdw>
                </a:effectLst>
                <a:cs typeface="+mj-cs"/>
              </a:rPr>
              <a:t>Pressure ulcers, pressure sores, decubitus ulcer and bedsores</a:t>
            </a:r>
          </a:p>
        </p:txBody>
      </p:sp>
      <p:sp>
        <p:nvSpPr>
          <p:cNvPr id="19459" name="Rectangle 3"/>
          <p:cNvSpPr>
            <a:spLocks noGrp="1" noChangeArrowheads="1"/>
          </p:cNvSpPr>
          <p:nvPr>
            <p:ph type="body" idx="4294967295"/>
          </p:nvPr>
        </p:nvSpPr>
        <p:spPr>
          <a:xfrm>
            <a:off x="457200" y="2500313"/>
            <a:ext cx="8229600" cy="3979862"/>
          </a:xfrm>
        </p:spPr>
        <p:txBody>
          <a:bodyPr lIns="91440" tIns="45720" rIns="91440" bIns="45720"/>
          <a:lstStyle/>
          <a:p>
            <a:pPr marL="0" indent="0" eaLnBrk="1" hangingPunct="1">
              <a:buClr>
                <a:schemeClr val="tx1"/>
              </a:buClr>
              <a:defRPr/>
            </a:pPr>
            <a:endParaRPr lang="en-GB" sz="2000" dirty="0" smtClean="0">
              <a:cs typeface="+mn-cs"/>
            </a:endParaRPr>
          </a:p>
          <a:p>
            <a:pPr marL="0" indent="0" eaLnBrk="1" hangingPunct="1">
              <a:buClr>
                <a:schemeClr val="tx1"/>
              </a:buClr>
              <a:buNone/>
              <a:defRPr/>
            </a:pPr>
            <a:r>
              <a:rPr lang="en-GB" sz="2800" dirty="0" smtClean="0">
                <a:cs typeface="+mn-cs"/>
              </a:rPr>
              <a:t>A pressure ulcer can be defined as:</a:t>
            </a:r>
          </a:p>
          <a:p>
            <a:pPr marL="0" indent="0" eaLnBrk="1" hangingPunct="1">
              <a:buClr>
                <a:schemeClr val="tx1"/>
              </a:buClr>
              <a:buNone/>
              <a:defRPr/>
            </a:pPr>
            <a:r>
              <a:rPr lang="en-GB" sz="1800" dirty="0" smtClean="0">
                <a:cs typeface="+mn-cs"/>
              </a:rPr>
              <a:t> </a:t>
            </a:r>
          </a:p>
          <a:p>
            <a:pPr marL="0" indent="0" eaLnBrk="1" hangingPunct="1">
              <a:buNone/>
              <a:defRPr/>
            </a:pPr>
            <a:r>
              <a:rPr lang="en-GB" sz="1800" dirty="0" smtClean="0">
                <a:cs typeface="+mn-cs"/>
              </a:rPr>
              <a:t>   </a:t>
            </a:r>
            <a:r>
              <a:rPr lang="en-GB" sz="2400" dirty="0" smtClean="0">
                <a:cs typeface="+mn-cs"/>
              </a:rPr>
              <a:t> “A localised area of cellular damage resulting from direct pressure on the skin causing </a:t>
            </a:r>
            <a:r>
              <a:rPr lang="en-GB" sz="2400" dirty="0" err="1" smtClean="0">
                <a:cs typeface="+mn-cs"/>
              </a:rPr>
              <a:t>ischaemia</a:t>
            </a:r>
            <a:r>
              <a:rPr lang="en-GB" sz="2400" dirty="0" smtClean="0">
                <a:cs typeface="+mn-cs"/>
              </a:rPr>
              <a:t>, or from shearing or friction causing mechanical stress on the tissues.”</a:t>
            </a:r>
          </a:p>
          <a:p>
            <a:pPr marL="0" indent="0" eaLnBrk="1" hangingPunct="1">
              <a:defRPr/>
            </a:pPr>
            <a:endParaRPr lang="en-GB" sz="1800" dirty="0" smtClean="0">
              <a:cs typeface="+mn-cs"/>
            </a:endParaRPr>
          </a:p>
          <a:p>
            <a:pPr marL="0" indent="0" eaLnBrk="1" hangingPunct="1">
              <a:buNone/>
              <a:defRPr/>
            </a:pPr>
            <a:r>
              <a:rPr lang="en-GB" sz="1800" dirty="0" smtClean="0">
                <a:cs typeface="+mn-cs"/>
              </a:rPr>
              <a:t>                                                                               (Chapman &amp; Chapman 1996)</a:t>
            </a:r>
            <a:endParaRPr lang="en-GB" dirty="0" smtClean="0">
              <a:cs typeface="+mn-cs"/>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anim calcmode="lin" valueType="num">
                                      <p:cBhvr additive="base">
                                        <p:cTn id="25"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lIns="91440" tIns="45720" rIns="91440" bIns="45720" anchor="b"/>
          <a:lstStyle/>
          <a:p>
            <a:pPr eaLnBrk="1" hangingPunct="1">
              <a:defRPr/>
            </a:pPr>
            <a:r>
              <a:rPr lang="en-GB" smtClean="0">
                <a:effectLst>
                  <a:outerShdw blurRad="38100" dist="38100" dir="2700000" algn="tl">
                    <a:srgbClr val="DDDDDD"/>
                  </a:outerShdw>
                </a:effectLst>
                <a:cs typeface="+mj-cs"/>
              </a:rPr>
              <a:t>Survey of pressure ulcers.</a:t>
            </a:r>
          </a:p>
        </p:txBody>
      </p:sp>
      <p:sp>
        <p:nvSpPr>
          <p:cNvPr id="22531" name="Rectangle 3"/>
          <p:cNvSpPr>
            <a:spLocks noGrp="1" noChangeArrowheads="1"/>
          </p:cNvSpPr>
          <p:nvPr>
            <p:ph type="body" idx="4294967295"/>
          </p:nvPr>
        </p:nvSpPr>
        <p:spPr/>
        <p:txBody>
          <a:bodyPr lIns="91440" tIns="45720" rIns="91440" bIns="45720"/>
          <a:lstStyle/>
          <a:p>
            <a:pPr marL="0" indent="0" eaLnBrk="1" hangingPunct="1">
              <a:defRPr/>
            </a:pPr>
            <a:endParaRPr lang="en-GB" sz="1800" dirty="0" smtClean="0">
              <a:cs typeface="+mn-cs"/>
            </a:endParaRPr>
          </a:p>
          <a:p>
            <a:pPr marL="0" indent="0" eaLnBrk="1" hangingPunct="1">
              <a:defRPr/>
            </a:pPr>
            <a:r>
              <a:rPr lang="en-GB" sz="1800" dirty="0" smtClean="0">
                <a:cs typeface="+mn-cs"/>
              </a:rPr>
              <a:t>No national survey has been undertaken.</a:t>
            </a:r>
          </a:p>
          <a:p>
            <a:pPr marL="0" indent="0" eaLnBrk="1" hangingPunct="1">
              <a:defRPr/>
            </a:pPr>
            <a:r>
              <a:rPr lang="en-GB" sz="1800" dirty="0" err="1" smtClean="0">
                <a:cs typeface="+mn-cs"/>
              </a:rPr>
              <a:t>D.o.H</a:t>
            </a:r>
            <a:r>
              <a:rPr lang="en-GB" sz="1800" dirty="0" smtClean="0">
                <a:cs typeface="+mn-cs"/>
              </a:rPr>
              <a:t> (1993) views that pressure ulcers should be considered as a key indicator of the quality of care provided in any care setting.</a:t>
            </a:r>
          </a:p>
          <a:p>
            <a:pPr marL="0" indent="0" eaLnBrk="1" hangingPunct="1">
              <a:defRPr/>
            </a:pPr>
            <a:r>
              <a:rPr lang="en-GB" sz="1800" dirty="0" smtClean="0">
                <a:cs typeface="+mn-cs"/>
              </a:rPr>
              <a:t> European Pressure Ulcer advisory panel (EPUAP) – All category 3 and 4 are reportable </a:t>
            </a:r>
          </a:p>
          <a:p>
            <a:pPr marL="0" indent="0" eaLnBrk="1" hangingPunct="1">
              <a:defRPr/>
            </a:pPr>
            <a:r>
              <a:rPr lang="en-GB" sz="1800" dirty="0" smtClean="0">
                <a:cs typeface="+mn-cs"/>
              </a:rPr>
              <a:t>Clinical benchmarking recognises pressure ulcer prevention as the essence of care</a:t>
            </a:r>
          </a:p>
          <a:p>
            <a:pPr marL="0" indent="0" eaLnBrk="1" hangingPunct="1">
              <a:defRPr/>
            </a:pPr>
            <a:r>
              <a:rPr lang="en-GB" sz="1800" dirty="0" smtClean="0">
                <a:cs typeface="+mn-cs"/>
              </a:rPr>
              <a:t>Your turn campaign</a:t>
            </a:r>
          </a:p>
          <a:p>
            <a:pPr marL="0" indent="0" eaLnBrk="1" hangingPunct="1">
              <a:defRPr/>
            </a:pPr>
            <a:r>
              <a:rPr lang="en-GB" sz="1800" dirty="0" smtClean="0">
                <a:cs typeface="+mn-cs"/>
              </a:rPr>
              <a:t>Government driving to make them a non event </a:t>
            </a:r>
          </a:p>
          <a:p>
            <a:pPr marL="0" indent="0" eaLnBrk="1" hangingPunct="1">
              <a:defRPr/>
            </a:pPr>
            <a:endParaRPr lang="en-GB" sz="1800" dirty="0" smtClean="0">
              <a:cs typeface="+mn-cs"/>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 calcmode="lin" valueType="num">
                                      <p:cBhvr additive="base">
                                        <p:cTn id="37"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PRESSURE ULCER </a:t>
            </a:r>
            <a:r>
              <a:rPr lang="en-GB" dirty="0" smtClean="0">
                <a:effectLst>
                  <a:outerShdw blurRad="38100" dist="38100" dir="2700000" algn="tl">
                    <a:srgbClr val="DDDDDD"/>
                  </a:outerShdw>
                </a:effectLst>
              </a:rPr>
              <a:t>FIGURES</a:t>
            </a:r>
            <a:endParaRPr lang="en-GB" dirty="0" smtClean="0">
              <a:effectLst>
                <a:outerShdw blurRad="38100" dist="38100" dir="2700000" algn="tl">
                  <a:srgbClr val="DDDDDD"/>
                </a:outerShdw>
              </a:effectLst>
              <a:cs typeface="+mj-cs"/>
            </a:endParaRPr>
          </a:p>
        </p:txBody>
      </p:sp>
      <p:sp>
        <p:nvSpPr>
          <p:cNvPr id="23555" name="Rectangle 3"/>
          <p:cNvSpPr>
            <a:spLocks noGrp="1" noChangeArrowheads="1"/>
          </p:cNvSpPr>
          <p:nvPr>
            <p:ph type="body" idx="4294967295"/>
          </p:nvPr>
        </p:nvSpPr>
        <p:spPr>
          <a:xfrm>
            <a:off x="457200" y="2028825"/>
            <a:ext cx="7472363" cy="4451350"/>
          </a:xfrm>
        </p:spPr>
        <p:txBody>
          <a:bodyPr lIns="91440" tIns="45720" rIns="91440" bIns="45720"/>
          <a:lstStyle/>
          <a:p>
            <a:pPr eaLnBrk="1" hangingPunct="1">
              <a:buFont typeface="Wingdings" charset="2"/>
              <a:buChar char="§"/>
              <a:defRPr/>
            </a:pPr>
            <a:r>
              <a:rPr lang="en-GB" sz="1800" dirty="0" smtClean="0">
                <a:cs typeface="+mn-cs"/>
              </a:rPr>
              <a:t>95% of all pressure ulcers are preventable</a:t>
            </a:r>
          </a:p>
          <a:p>
            <a:pPr eaLnBrk="1" hangingPunct="1">
              <a:buFont typeface="Wingdings" charset="2"/>
              <a:buChar char="§"/>
              <a:defRPr/>
            </a:pPr>
            <a:r>
              <a:rPr lang="en-GB" sz="1800" dirty="0"/>
              <a:t>R</a:t>
            </a:r>
            <a:r>
              <a:rPr lang="en-GB" sz="1800" dirty="0" smtClean="0">
                <a:cs typeface="+mn-cs"/>
              </a:rPr>
              <a:t>eduction in incidence from 16% to 1.8% has been achieved</a:t>
            </a:r>
          </a:p>
          <a:p>
            <a:pPr eaLnBrk="1" hangingPunct="1">
              <a:buFont typeface="Wingdings" charset="2"/>
              <a:buChar char="§"/>
              <a:defRPr/>
            </a:pPr>
            <a:r>
              <a:rPr lang="en-GB" sz="1800" dirty="0" smtClean="0">
                <a:cs typeface="+mn-cs"/>
              </a:rPr>
              <a:t>50% of patients admitted from the community, residential and nursing homes have pressure ulcers- Richardson 1993</a:t>
            </a:r>
          </a:p>
          <a:p>
            <a:pPr eaLnBrk="1" hangingPunct="1">
              <a:buFont typeface="Wingdings" charset="2"/>
              <a:buChar char="§"/>
              <a:defRPr/>
            </a:pPr>
            <a:r>
              <a:rPr lang="en-GB" sz="1800" dirty="0" smtClean="0">
                <a:cs typeface="+mn-cs"/>
              </a:rPr>
              <a:t>7% incidence in the community (NHS Exec)</a:t>
            </a:r>
          </a:p>
          <a:p>
            <a:pPr eaLnBrk="1" hangingPunct="1">
              <a:defRPr/>
            </a:pPr>
            <a:r>
              <a:rPr lang="en-GB" sz="1800" dirty="0" smtClean="0"/>
              <a:t>A</a:t>
            </a:r>
            <a:r>
              <a:rPr lang="en-GB" sz="1800" dirty="0" smtClean="0">
                <a:cs typeface="+mn-cs"/>
              </a:rPr>
              <a:t>t the patients conference in 2010, over 1900 pressure ulcers were reported as the cause of death!!</a:t>
            </a:r>
          </a:p>
          <a:p>
            <a:pPr eaLnBrk="1" hangingPunct="1">
              <a:defRPr/>
            </a:pPr>
            <a:r>
              <a:rPr lang="en-GB" sz="1800" dirty="0" smtClean="0"/>
              <a:t>True figures are still not known</a:t>
            </a:r>
            <a:endParaRPr lang="en-GB" sz="1800" dirty="0" smtClean="0">
              <a:cs typeface="+mn-cs"/>
            </a:endParaRPr>
          </a:p>
          <a:p>
            <a:pPr eaLnBrk="1" hangingPunct="1">
              <a:buFont typeface="Wingdings" charset="2"/>
              <a:buChar char="§"/>
              <a:defRPr/>
            </a:pPr>
            <a:endParaRPr lang="en-GB" dirty="0" smtClean="0">
              <a:cs typeface="+mn-cs"/>
            </a:endParaRPr>
          </a:p>
        </p:txBody>
      </p:sp>
      <p:pic>
        <p:nvPicPr>
          <p:cNvPr id="331779" name="Picture 4" descr="CG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13" y="3357563"/>
            <a:ext cx="1265237"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2802" name="Rectangle 2"/>
          <p:cNvSpPr>
            <a:spLocks noGrp="1" noChangeArrowheads="1"/>
          </p:cNvSpPr>
          <p:nvPr>
            <p:ph type="title"/>
          </p:nvPr>
        </p:nvSpPr>
        <p:spPr>
          <a:xfrm>
            <a:off x="271463" y="461963"/>
            <a:ext cx="6921500" cy="9017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t"/>
          <a:lstStyle/>
          <a:p>
            <a:pPr defTabSz="762000" eaLnBrk="1" hangingPunct="1">
              <a:defRPr/>
            </a:pPr>
            <a:r>
              <a:rPr lang="en-GB" sz="4800" smtClean="0">
                <a:cs typeface="+mj-cs"/>
              </a:rPr>
              <a:t>location of  pressure ulcers</a:t>
            </a:r>
          </a:p>
        </p:txBody>
      </p:sp>
      <p:sp>
        <p:nvSpPr>
          <p:cNvPr id="4172803" name="Rectangle 3"/>
          <p:cNvSpPr>
            <a:spLocks noChangeArrowheads="1"/>
          </p:cNvSpPr>
          <p:nvPr/>
        </p:nvSpPr>
        <p:spPr bwMode="auto">
          <a:xfrm>
            <a:off x="2325688" y="6121400"/>
            <a:ext cx="189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72804" name="Rectangle 4"/>
          <p:cNvSpPr>
            <a:spLocks noChangeArrowheads="1"/>
          </p:cNvSpPr>
          <p:nvPr/>
        </p:nvSpPr>
        <p:spPr bwMode="auto">
          <a:xfrm>
            <a:off x="4764088" y="6121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72805" name="Rectangle 5"/>
          <p:cNvSpPr>
            <a:spLocks noGrp="1" noChangeArrowheads="1"/>
          </p:cNvSpPr>
          <p:nvPr>
            <p:ph type="body" idx="1"/>
          </p:nvPr>
        </p:nvSpPr>
        <p:spPr>
          <a:xfrm>
            <a:off x="4814888" y="2111374"/>
            <a:ext cx="2349400" cy="453529"/>
          </a:xfrm>
          <a:extLst>
            <a:ext uri="{91240B29-F687-4f45-9708-019B960494DF}">
              <a14:hiddenLine xmlns:a14="http://schemas.microsoft.com/office/drawing/2010/main" w="12700">
                <a:solidFill>
                  <a:schemeClr val="tx1"/>
                </a:solidFill>
                <a:miter lim="800000"/>
                <a:headEnd/>
                <a:tailEnd/>
              </a14:hiddenLine>
            </a:ext>
          </a:extLst>
        </p:spPr>
        <p:txBody>
          <a:bodyPr lIns="87312" tIns="44450" rIns="87312" bIns="44450"/>
          <a:lstStyle/>
          <a:p>
            <a:pPr marL="0" indent="0" defTabSz="687388" eaLnBrk="1" hangingPunct="1">
              <a:lnSpc>
                <a:spcPct val="80000"/>
              </a:lnSpc>
              <a:buNone/>
              <a:tabLst>
                <a:tab pos="3043238" algn="r"/>
              </a:tabLst>
              <a:defRPr/>
            </a:pPr>
            <a:r>
              <a:rPr lang="en-GB" sz="2400" b="1" dirty="0" smtClean="0">
                <a:effectLst>
                  <a:outerShdw blurRad="38100" dist="38100" dir="2700000" algn="tl">
                    <a:srgbClr val="DDDDDD"/>
                  </a:outerShdw>
                </a:effectLst>
                <a:latin typeface="Arial"/>
                <a:cs typeface="Arial"/>
              </a:rPr>
              <a:t>Trunk 4%</a:t>
            </a:r>
          </a:p>
        </p:txBody>
      </p:sp>
      <p:sp>
        <p:nvSpPr>
          <p:cNvPr id="4172806" name="Rectangle 6"/>
          <p:cNvSpPr>
            <a:spLocks noChangeArrowheads="1"/>
          </p:cNvSpPr>
          <p:nvPr/>
        </p:nvSpPr>
        <p:spPr bwMode="auto">
          <a:xfrm>
            <a:off x="4800600" y="4495800"/>
            <a:ext cx="2362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312" tIns="44450" rIns="87312" bIns="44450"/>
          <a:lstStyle/>
          <a:p>
            <a:pPr marL="325438" indent="-325438" algn="l" defTabSz="687388" eaLnBrk="0" hangingPunct="0">
              <a:lnSpc>
                <a:spcPct val="95000"/>
              </a:lnSpc>
              <a:spcBef>
                <a:spcPct val="40000"/>
              </a:spcBef>
              <a:defRPr/>
            </a:pPr>
            <a:r>
              <a:rPr lang="en-GB" sz="2400" b="1">
                <a:solidFill>
                  <a:schemeClr val="tx1"/>
                </a:solidFill>
                <a:effectLst>
                  <a:outerShdw blurRad="38100" dist="38100" dir="2700000" algn="tl">
                    <a:srgbClr val="DDDDDD"/>
                  </a:outerShdw>
                </a:effectLst>
                <a:latin typeface="Arial" charset="0"/>
                <a:cs typeface="+mn-cs"/>
              </a:rPr>
              <a:t>Buttocks 27%</a:t>
            </a:r>
          </a:p>
        </p:txBody>
      </p:sp>
      <p:grpSp>
        <p:nvGrpSpPr>
          <p:cNvPr id="332806" name="Group 7"/>
          <p:cNvGrpSpPr>
            <a:grpSpLocks/>
          </p:cNvGrpSpPr>
          <p:nvPr/>
        </p:nvGrpSpPr>
        <p:grpSpPr bwMode="auto">
          <a:xfrm>
            <a:off x="2133600" y="1905000"/>
            <a:ext cx="6096000" cy="4688088"/>
            <a:chOff x="1372" y="769"/>
            <a:chExt cx="3485" cy="3391"/>
          </a:xfrm>
        </p:grpSpPr>
        <p:graphicFrame>
          <p:nvGraphicFramePr>
            <p:cNvPr id="332807" name="Object 8">
              <a:hlinkClick r:id="" action="ppaction://ole?verb=0"/>
            </p:cNvPr>
            <p:cNvGraphicFramePr>
              <a:graphicFrameLocks/>
            </p:cNvGraphicFramePr>
            <p:nvPr/>
          </p:nvGraphicFramePr>
          <p:xfrm>
            <a:off x="1372" y="769"/>
            <a:ext cx="1402" cy="3281"/>
          </p:xfrm>
          <a:graphic>
            <a:graphicData uri="http://schemas.openxmlformats.org/presentationml/2006/ole">
              <mc:AlternateContent xmlns:mc="http://schemas.openxmlformats.org/markup-compatibility/2006">
                <mc:Choice xmlns:v="urn:schemas-microsoft-com:vml" Requires="v">
                  <p:oleObj spid="_x0000_s80913" name="CorelDRAW 6.0" r:id="rId4" imgW="2347560" imgH="5491080" progId="CorelDRAW.Graphic.6">
                    <p:embed/>
                  </p:oleObj>
                </mc:Choice>
                <mc:Fallback>
                  <p:oleObj name="CorelDRAW 6.0" r:id="rId4" imgW="2347560" imgH="5491080" progId="CorelDRAW.Graphic.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2" y="769"/>
                          <a:ext cx="1402" cy="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172809" name="Rectangle 9"/>
            <p:cNvSpPr>
              <a:spLocks noChangeArrowheads="1"/>
            </p:cNvSpPr>
            <p:nvPr/>
          </p:nvSpPr>
          <p:spPr bwMode="auto">
            <a:xfrm>
              <a:off x="2930" y="1397"/>
              <a:ext cx="1927"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312" tIns="44450" rIns="87312" bIns="44450"/>
            <a:lstStyle/>
            <a:p>
              <a:pPr marL="325438" indent="-325438" algn="l" defTabSz="687388" eaLnBrk="0" hangingPunct="0">
                <a:lnSpc>
                  <a:spcPct val="95000"/>
                </a:lnSpc>
                <a:spcBef>
                  <a:spcPct val="40000"/>
                </a:spcBef>
                <a:tabLst>
                  <a:tab pos="3048000" algn="r"/>
                </a:tabLst>
                <a:defRPr/>
              </a:pPr>
              <a:r>
                <a:rPr lang="en-GB" sz="2400" b="1" dirty="0">
                  <a:solidFill>
                    <a:schemeClr val="tx1"/>
                  </a:solidFill>
                  <a:effectLst>
                    <a:outerShdw blurRad="38100" dist="38100" dir="2700000" algn="tl">
                      <a:srgbClr val="DDDDDD"/>
                    </a:outerShdw>
                  </a:effectLst>
                  <a:latin typeface="Arial" charset="0"/>
                  <a:cs typeface="+mn-cs"/>
                </a:rPr>
                <a:t>Upper limbs 3%</a:t>
              </a:r>
            </a:p>
          </p:txBody>
        </p:sp>
        <p:sp>
          <p:nvSpPr>
            <p:cNvPr id="4172810" name="Rectangle 10"/>
            <p:cNvSpPr>
              <a:spLocks noChangeArrowheads="1"/>
            </p:cNvSpPr>
            <p:nvPr/>
          </p:nvSpPr>
          <p:spPr bwMode="auto">
            <a:xfrm>
              <a:off x="2930" y="1815"/>
              <a:ext cx="1360"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312" tIns="44450" rIns="87312" bIns="44450"/>
            <a:lstStyle/>
            <a:p>
              <a:pPr marL="325438" indent="-325438" algn="l" defTabSz="687388" eaLnBrk="0" hangingPunct="0">
                <a:lnSpc>
                  <a:spcPct val="95000"/>
                </a:lnSpc>
                <a:spcBef>
                  <a:spcPct val="40000"/>
                </a:spcBef>
                <a:defRPr/>
              </a:pPr>
              <a:r>
                <a:rPr lang="en-GB" sz="2400" b="1">
                  <a:solidFill>
                    <a:schemeClr val="tx1"/>
                  </a:solidFill>
                  <a:effectLst>
                    <a:outerShdw blurRad="38100" dist="38100" dir="2700000" algn="tl">
                      <a:srgbClr val="DDDDDD"/>
                    </a:outerShdw>
                  </a:effectLst>
                  <a:latin typeface="Arial" charset="0"/>
                  <a:cs typeface="+mn-cs"/>
                </a:rPr>
                <a:t>Sacrum 31%</a:t>
              </a:r>
            </a:p>
          </p:txBody>
        </p:sp>
        <p:sp>
          <p:nvSpPr>
            <p:cNvPr id="4172811" name="Rectangle 11"/>
            <p:cNvSpPr>
              <a:spLocks noChangeArrowheads="1"/>
            </p:cNvSpPr>
            <p:nvPr/>
          </p:nvSpPr>
          <p:spPr bwMode="auto">
            <a:xfrm>
              <a:off x="2930" y="2208"/>
              <a:ext cx="172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312" tIns="44450" rIns="87312" bIns="44450"/>
            <a:lstStyle/>
            <a:p>
              <a:pPr marL="325438" indent="-325438" algn="l" defTabSz="687388" eaLnBrk="0" hangingPunct="0">
                <a:lnSpc>
                  <a:spcPct val="95000"/>
                </a:lnSpc>
                <a:spcBef>
                  <a:spcPct val="40000"/>
                </a:spcBef>
                <a:defRPr/>
              </a:pPr>
              <a:r>
                <a:rPr lang="en-GB" sz="2400" b="1">
                  <a:solidFill>
                    <a:schemeClr val="tx1"/>
                  </a:solidFill>
                  <a:effectLst>
                    <a:outerShdw blurRad="38100" dist="38100" dir="2700000" algn="tl">
                      <a:srgbClr val="DDDDDD"/>
                    </a:outerShdw>
                  </a:effectLst>
                  <a:latin typeface="Arial" charset="0"/>
                  <a:cs typeface="+mn-cs"/>
                </a:rPr>
                <a:t>Trochanters 10%</a:t>
              </a:r>
            </a:p>
          </p:txBody>
        </p:sp>
        <p:sp>
          <p:nvSpPr>
            <p:cNvPr id="4172812" name="Rectangle 12"/>
            <p:cNvSpPr>
              <a:spLocks noChangeArrowheads="1"/>
            </p:cNvSpPr>
            <p:nvPr/>
          </p:nvSpPr>
          <p:spPr bwMode="auto">
            <a:xfrm>
              <a:off x="2930" y="3072"/>
              <a:ext cx="158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312" tIns="44450" rIns="87312" bIns="44450"/>
            <a:lstStyle/>
            <a:p>
              <a:pPr marL="325438" indent="-325438" algn="l" defTabSz="687388" eaLnBrk="0" hangingPunct="0">
                <a:lnSpc>
                  <a:spcPct val="95000"/>
                </a:lnSpc>
                <a:spcBef>
                  <a:spcPct val="40000"/>
                </a:spcBef>
                <a:defRPr/>
              </a:pPr>
              <a:r>
                <a:rPr lang="en-GB" sz="2400" b="1">
                  <a:solidFill>
                    <a:schemeClr val="tx1"/>
                  </a:solidFill>
                  <a:effectLst>
                    <a:outerShdw blurRad="38100" dist="38100" dir="2700000" algn="tl">
                      <a:srgbClr val="DDDDDD"/>
                    </a:outerShdw>
                  </a:effectLst>
                  <a:latin typeface="Arial" charset="0"/>
                  <a:cs typeface="+mn-cs"/>
                </a:rPr>
                <a:t>Lower limbs 5%</a:t>
              </a:r>
            </a:p>
          </p:txBody>
        </p:sp>
        <p:sp>
          <p:nvSpPr>
            <p:cNvPr id="4172813" name="Rectangle 13"/>
            <p:cNvSpPr>
              <a:spLocks noChangeArrowheads="1"/>
            </p:cNvSpPr>
            <p:nvPr/>
          </p:nvSpPr>
          <p:spPr bwMode="auto">
            <a:xfrm>
              <a:off x="2930" y="3447"/>
              <a:ext cx="136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312" tIns="44450" rIns="87312" bIns="44450"/>
            <a:lstStyle/>
            <a:p>
              <a:pPr marL="325438" indent="-325438" algn="l" defTabSz="687388" eaLnBrk="0" hangingPunct="0">
                <a:lnSpc>
                  <a:spcPct val="95000"/>
                </a:lnSpc>
                <a:spcBef>
                  <a:spcPct val="40000"/>
                </a:spcBef>
                <a:defRPr/>
              </a:pPr>
              <a:r>
                <a:rPr lang="en-GB" sz="2400" b="1">
                  <a:solidFill>
                    <a:schemeClr val="tx1"/>
                  </a:solidFill>
                  <a:effectLst>
                    <a:outerShdw blurRad="38100" dist="38100" dir="2700000" algn="tl">
                      <a:srgbClr val="DDDDDD"/>
                    </a:outerShdw>
                  </a:effectLst>
                  <a:latin typeface="Arial" charset="0"/>
                  <a:cs typeface="+mn-cs"/>
                </a:rPr>
                <a:t>Heels 20%</a:t>
              </a:r>
            </a:p>
          </p:txBody>
        </p:sp>
        <p:sp>
          <p:nvSpPr>
            <p:cNvPr id="4172814" name="Line 14"/>
            <p:cNvSpPr>
              <a:spLocks noChangeShapeType="1"/>
            </p:cNvSpPr>
            <p:nvPr/>
          </p:nvSpPr>
          <p:spPr bwMode="auto">
            <a:xfrm flipV="1">
              <a:off x="2094" y="1099"/>
              <a:ext cx="815" cy="216"/>
            </a:xfrm>
            <a:prstGeom prst="line">
              <a:avLst/>
            </a:prstGeom>
            <a:noFill/>
            <a:ln w="25400">
              <a:solidFill>
                <a:schemeClr val="tx1"/>
              </a:solidFill>
              <a:round/>
              <a:headEnd/>
              <a:tailEnd/>
            </a:ln>
            <a:effectLst>
              <a:outerShdw blurRad="63500" dist="26940" dir="54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72815" name="Line 15"/>
            <p:cNvSpPr>
              <a:spLocks noChangeShapeType="1"/>
            </p:cNvSpPr>
            <p:nvPr/>
          </p:nvSpPr>
          <p:spPr bwMode="auto">
            <a:xfrm flipV="1">
              <a:off x="2405" y="1513"/>
              <a:ext cx="506" cy="204"/>
            </a:xfrm>
            <a:prstGeom prst="line">
              <a:avLst/>
            </a:prstGeom>
            <a:noFill/>
            <a:ln w="25400">
              <a:solidFill>
                <a:schemeClr val="tx1"/>
              </a:solidFill>
              <a:round/>
              <a:headEnd/>
              <a:tailEnd/>
            </a:ln>
            <a:effectLst>
              <a:outerShdw blurRad="63500" dist="26940" dir="54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72816" name="Line 16"/>
            <p:cNvSpPr>
              <a:spLocks noChangeShapeType="1"/>
            </p:cNvSpPr>
            <p:nvPr/>
          </p:nvSpPr>
          <p:spPr bwMode="auto">
            <a:xfrm flipV="1">
              <a:off x="2124" y="1943"/>
              <a:ext cx="785" cy="300"/>
            </a:xfrm>
            <a:prstGeom prst="line">
              <a:avLst/>
            </a:prstGeom>
            <a:noFill/>
            <a:ln w="25400">
              <a:solidFill>
                <a:schemeClr val="tx1"/>
              </a:solidFill>
              <a:round/>
              <a:headEnd/>
              <a:tailEnd/>
            </a:ln>
            <a:effectLst>
              <a:outerShdw blurRad="63500" dist="26940" dir="54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72817" name="Line 17"/>
            <p:cNvSpPr>
              <a:spLocks noChangeShapeType="1"/>
            </p:cNvSpPr>
            <p:nvPr/>
          </p:nvSpPr>
          <p:spPr bwMode="auto">
            <a:xfrm flipV="1">
              <a:off x="2430" y="2327"/>
              <a:ext cx="479" cy="69"/>
            </a:xfrm>
            <a:prstGeom prst="line">
              <a:avLst/>
            </a:prstGeom>
            <a:noFill/>
            <a:ln w="25400">
              <a:solidFill>
                <a:schemeClr val="tx1"/>
              </a:solidFill>
              <a:round/>
              <a:headEnd/>
              <a:tailEnd/>
            </a:ln>
            <a:effectLst>
              <a:outerShdw blurRad="63500" dist="26940" dir="54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72818" name="Line 18"/>
            <p:cNvSpPr>
              <a:spLocks noChangeShapeType="1"/>
            </p:cNvSpPr>
            <p:nvPr/>
          </p:nvSpPr>
          <p:spPr bwMode="auto">
            <a:xfrm flipV="1">
              <a:off x="2179" y="3136"/>
              <a:ext cx="731" cy="86"/>
            </a:xfrm>
            <a:prstGeom prst="line">
              <a:avLst/>
            </a:prstGeom>
            <a:noFill/>
            <a:ln w="25400">
              <a:solidFill>
                <a:schemeClr val="tx1"/>
              </a:solidFill>
              <a:round/>
              <a:headEnd/>
              <a:tailEnd/>
            </a:ln>
            <a:effectLst>
              <a:outerShdw blurRad="63500" dist="26940" dir="54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72819" name="Line 19"/>
            <p:cNvSpPr>
              <a:spLocks noChangeShapeType="1"/>
            </p:cNvSpPr>
            <p:nvPr/>
          </p:nvSpPr>
          <p:spPr bwMode="auto">
            <a:xfrm>
              <a:off x="2160" y="2418"/>
              <a:ext cx="751" cy="319"/>
            </a:xfrm>
            <a:prstGeom prst="line">
              <a:avLst/>
            </a:prstGeom>
            <a:noFill/>
            <a:ln w="25400">
              <a:solidFill>
                <a:schemeClr val="tx1"/>
              </a:solidFill>
              <a:round/>
              <a:headEnd/>
              <a:tailEnd/>
            </a:ln>
            <a:effectLst>
              <a:outerShdw blurRad="63500" dist="26940" dir="54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72820" name="Line 20"/>
            <p:cNvSpPr>
              <a:spLocks noChangeShapeType="1"/>
            </p:cNvSpPr>
            <p:nvPr/>
          </p:nvSpPr>
          <p:spPr bwMode="auto">
            <a:xfrm flipV="1">
              <a:off x="2115" y="3560"/>
              <a:ext cx="794" cy="248"/>
            </a:xfrm>
            <a:prstGeom prst="line">
              <a:avLst/>
            </a:prstGeom>
            <a:noFill/>
            <a:ln w="25400">
              <a:solidFill>
                <a:schemeClr val="tx1"/>
              </a:solidFill>
              <a:round/>
              <a:headEnd/>
              <a:tailEnd/>
            </a:ln>
            <a:effectLst>
              <a:outerShdw blurRad="63500" dist="26940" dir="54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72821" name="Oval 21"/>
            <p:cNvSpPr>
              <a:spLocks noChangeArrowheads="1"/>
            </p:cNvSpPr>
            <p:nvPr/>
          </p:nvSpPr>
          <p:spPr bwMode="auto">
            <a:xfrm>
              <a:off x="2053" y="1277"/>
              <a:ext cx="63" cy="69"/>
            </a:xfrm>
            <a:prstGeom prst="ellipse">
              <a:avLst/>
            </a:prstGeom>
            <a:solidFill>
              <a:srgbClr val="00FFFF"/>
            </a:solidFill>
            <a:ln w="12700">
              <a:solidFill>
                <a:schemeClr val="bg2"/>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172822" name="Oval 22"/>
            <p:cNvSpPr>
              <a:spLocks noChangeArrowheads="1"/>
            </p:cNvSpPr>
            <p:nvPr/>
          </p:nvSpPr>
          <p:spPr bwMode="auto">
            <a:xfrm>
              <a:off x="2358" y="1678"/>
              <a:ext cx="64" cy="70"/>
            </a:xfrm>
            <a:prstGeom prst="ellipse">
              <a:avLst/>
            </a:prstGeom>
            <a:solidFill>
              <a:srgbClr val="00FFFF"/>
            </a:solidFill>
            <a:ln w="12700">
              <a:solidFill>
                <a:schemeClr val="bg2"/>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172823" name="Oval 23"/>
            <p:cNvSpPr>
              <a:spLocks noChangeArrowheads="1"/>
            </p:cNvSpPr>
            <p:nvPr/>
          </p:nvSpPr>
          <p:spPr bwMode="auto">
            <a:xfrm>
              <a:off x="2084" y="2207"/>
              <a:ext cx="62" cy="69"/>
            </a:xfrm>
            <a:prstGeom prst="ellipse">
              <a:avLst/>
            </a:prstGeom>
            <a:solidFill>
              <a:srgbClr val="00FFFF"/>
            </a:solidFill>
            <a:ln w="12700">
              <a:solidFill>
                <a:schemeClr val="bg2"/>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172824" name="Oval 24"/>
            <p:cNvSpPr>
              <a:spLocks noChangeArrowheads="1"/>
            </p:cNvSpPr>
            <p:nvPr/>
          </p:nvSpPr>
          <p:spPr bwMode="auto">
            <a:xfrm>
              <a:off x="2119" y="2366"/>
              <a:ext cx="61" cy="69"/>
            </a:xfrm>
            <a:prstGeom prst="ellipse">
              <a:avLst/>
            </a:prstGeom>
            <a:solidFill>
              <a:srgbClr val="00FFFF"/>
            </a:solidFill>
            <a:ln w="12700">
              <a:solidFill>
                <a:schemeClr val="bg2"/>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172825" name="Oval 25"/>
            <p:cNvSpPr>
              <a:spLocks noChangeArrowheads="1"/>
            </p:cNvSpPr>
            <p:nvPr/>
          </p:nvSpPr>
          <p:spPr bwMode="auto">
            <a:xfrm>
              <a:off x="2101" y="3183"/>
              <a:ext cx="61" cy="69"/>
            </a:xfrm>
            <a:prstGeom prst="ellipse">
              <a:avLst/>
            </a:prstGeom>
            <a:solidFill>
              <a:srgbClr val="00FFFF"/>
            </a:solidFill>
            <a:ln w="12700">
              <a:solidFill>
                <a:schemeClr val="bg2"/>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172826" name="Oval 26"/>
            <p:cNvSpPr>
              <a:spLocks noChangeArrowheads="1"/>
            </p:cNvSpPr>
            <p:nvPr/>
          </p:nvSpPr>
          <p:spPr bwMode="auto">
            <a:xfrm>
              <a:off x="2076" y="3756"/>
              <a:ext cx="62" cy="69"/>
            </a:xfrm>
            <a:prstGeom prst="ellipse">
              <a:avLst/>
            </a:prstGeom>
            <a:solidFill>
              <a:srgbClr val="00FFFF"/>
            </a:solidFill>
            <a:ln w="12700">
              <a:solidFill>
                <a:schemeClr val="bg2"/>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172827" name="Oval 27"/>
            <p:cNvSpPr>
              <a:spLocks noChangeArrowheads="1"/>
            </p:cNvSpPr>
            <p:nvPr/>
          </p:nvSpPr>
          <p:spPr bwMode="auto">
            <a:xfrm>
              <a:off x="2389" y="2359"/>
              <a:ext cx="61" cy="69"/>
            </a:xfrm>
            <a:prstGeom prst="ellipse">
              <a:avLst/>
            </a:prstGeom>
            <a:solidFill>
              <a:srgbClr val="00FFFF"/>
            </a:solidFill>
            <a:ln w="12700">
              <a:solidFill>
                <a:schemeClr val="bg2"/>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172828" name="Rectangle 28"/>
            <p:cNvSpPr>
              <a:spLocks noChangeArrowheads="1"/>
            </p:cNvSpPr>
            <p:nvPr/>
          </p:nvSpPr>
          <p:spPr bwMode="auto">
            <a:xfrm>
              <a:off x="3548" y="3903"/>
              <a:ext cx="127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defTabSz="762000" eaLnBrk="0" hangingPunct="0">
                <a:lnSpc>
                  <a:spcPct val="95000"/>
                </a:lnSpc>
                <a:spcBef>
                  <a:spcPct val="40000"/>
                </a:spcBef>
                <a:defRPr/>
              </a:pPr>
              <a:r>
                <a:rPr lang="en-GB" sz="1800" b="1" dirty="0">
                  <a:solidFill>
                    <a:schemeClr val="tx1"/>
                  </a:solidFill>
                  <a:effectLst>
                    <a:outerShdw blurRad="38100" dist="38100" dir="2700000" algn="tl">
                      <a:srgbClr val="DDDDDD"/>
                    </a:outerShdw>
                  </a:effectLst>
                  <a:latin typeface="Arial" charset="0"/>
                  <a:cs typeface="+mn-cs"/>
                </a:rPr>
                <a:t>David </a:t>
              </a:r>
              <a:r>
                <a:rPr lang="en-GB" sz="1800" b="1" i="1" dirty="0">
                  <a:solidFill>
                    <a:schemeClr val="tx1"/>
                  </a:solidFill>
                  <a:effectLst>
                    <a:outerShdw blurRad="38100" dist="38100" dir="2700000" algn="tl">
                      <a:srgbClr val="DDDDDD"/>
                    </a:outerShdw>
                  </a:effectLst>
                  <a:latin typeface="Arial" charset="0"/>
                  <a:cs typeface="+mn-cs"/>
                </a:rPr>
                <a:t>et al 1983</a:t>
              </a:r>
            </a:p>
          </p:txBody>
        </p:sp>
      </p:gr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pic>
        <p:nvPicPr>
          <p:cNvPr id="335874" name="Picture 2" descr="DU_wheelchair_small.gif (21430 by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604838"/>
            <a:ext cx="5000625"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pic>
        <p:nvPicPr>
          <p:cNvPr id="4129795" name="Picture 2" descr="C:\Users\rosie\Pictures\2009-03-04 march09\march09 243.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1788" y="2028825"/>
            <a:ext cx="5940425" cy="44513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42913" y="103188"/>
            <a:ext cx="8243887" cy="1381596"/>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
            </a:r>
            <a:br>
              <a:rPr lang="en-GB" dirty="0" smtClean="0">
                <a:effectLst>
                  <a:outerShdw blurRad="38100" dist="38100" dir="2700000" algn="tl">
                    <a:srgbClr val="DDDDDD"/>
                  </a:outerShdw>
                </a:effectLst>
                <a:cs typeface="+mj-cs"/>
              </a:rPr>
            </a:br>
            <a:r>
              <a:rPr lang="en-GB" sz="3600" dirty="0" smtClean="0">
                <a:effectLst>
                  <a:outerShdw blurRad="38100" dist="38100" dir="2700000" algn="tl">
                    <a:srgbClr val="DDDDDD"/>
                  </a:outerShdw>
                </a:effectLst>
                <a:cs typeface="+mj-cs"/>
              </a:rPr>
              <a:t>Causes of pressure ulcer development-Internal factors</a:t>
            </a:r>
          </a:p>
        </p:txBody>
      </p:sp>
      <p:sp>
        <p:nvSpPr>
          <p:cNvPr id="26627" name="Rectangle 3"/>
          <p:cNvSpPr>
            <a:spLocks noGrp="1" noChangeArrowheads="1"/>
          </p:cNvSpPr>
          <p:nvPr>
            <p:ph type="body" idx="4294967295"/>
          </p:nvPr>
        </p:nvSpPr>
        <p:spPr>
          <a:xfrm>
            <a:off x="457200" y="1600200"/>
            <a:ext cx="8229600" cy="4757738"/>
          </a:xfrm>
        </p:spPr>
        <p:txBody>
          <a:bodyPr lIns="91440" tIns="45720" rIns="91440" bIns="45720"/>
          <a:lstStyle/>
          <a:p>
            <a:pPr marL="0" indent="0" eaLnBrk="1" hangingPunct="1">
              <a:defRPr/>
            </a:pPr>
            <a:endParaRPr lang="en-GB" sz="2000" dirty="0" smtClean="0">
              <a:cs typeface="+mn-cs"/>
            </a:endParaRPr>
          </a:p>
          <a:p>
            <a:pPr marL="0" indent="0" eaLnBrk="1" hangingPunct="1">
              <a:defRPr/>
            </a:pPr>
            <a:r>
              <a:rPr lang="en-GB" sz="2800" dirty="0" smtClean="0">
                <a:cs typeface="+mn-cs"/>
              </a:rPr>
              <a:t>General health and age</a:t>
            </a:r>
          </a:p>
          <a:p>
            <a:pPr marL="0" indent="0" eaLnBrk="1" hangingPunct="1">
              <a:defRPr/>
            </a:pPr>
            <a:r>
              <a:rPr lang="en-GB" sz="2800" dirty="0" smtClean="0">
                <a:cs typeface="+mn-cs"/>
              </a:rPr>
              <a:t>Mobility</a:t>
            </a:r>
          </a:p>
          <a:p>
            <a:pPr marL="0" indent="0" eaLnBrk="1" hangingPunct="1">
              <a:defRPr/>
            </a:pPr>
            <a:r>
              <a:rPr lang="en-GB" sz="2800" dirty="0" smtClean="0">
                <a:cs typeface="+mn-cs"/>
              </a:rPr>
              <a:t>Body weight-Impaired nutritional status </a:t>
            </a:r>
          </a:p>
          <a:p>
            <a:pPr marL="0" indent="0" eaLnBrk="1" hangingPunct="1">
              <a:defRPr/>
            </a:pPr>
            <a:r>
              <a:rPr lang="en-GB" sz="2800" dirty="0" smtClean="0">
                <a:cs typeface="+mn-cs"/>
              </a:rPr>
              <a:t>Incontinence</a:t>
            </a:r>
          </a:p>
          <a:p>
            <a:pPr marL="0" indent="0" eaLnBrk="1" hangingPunct="1">
              <a:defRPr/>
            </a:pPr>
            <a:r>
              <a:rPr lang="en-GB" sz="2800" dirty="0" smtClean="0">
                <a:cs typeface="+mn-cs"/>
              </a:rPr>
              <a:t>Poor blood supply</a:t>
            </a:r>
          </a:p>
          <a:p>
            <a:pPr marL="0" indent="0" eaLnBrk="1" hangingPunct="1">
              <a:defRPr/>
            </a:pPr>
            <a:r>
              <a:rPr lang="en-GB" sz="2800" dirty="0" smtClean="0">
                <a:cs typeface="+mn-cs"/>
              </a:rPr>
              <a:t>Sensitivity to pain or discomfort</a:t>
            </a:r>
          </a:p>
          <a:p>
            <a:pPr marL="0" indent="0" eaLnBrk="1" hangingPunct="1">
              <a:defRPr/>
            </a:pPr>
            <a:r>
              <a:rPr lang="en-GB" sz="2800" dirty="0" smtClean="0">
                <a:cs typeface="+mn-cs"/>
              </a:rPr>
              <a:t>Medication</a:t>
            </a:r>
          </a:p>
          <a:p>
            <a:pPr marL="0" indent="0" eaLnBrk="1" hangingPunct="1">
              <a:defRPr/>
            </a:pPr>
            <a:r>
              <a:rPr lang="en-GB" sz="2800" dirty="0" smtClean="0">
                <a:cs typeface="+mn-cs"/>
              </a:rPr>
              <a:t>Inadequate diet or fluid intake</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 calcmode="lin" valueType="num">
                                      <p:cBhvr additive="base">
                                        <p:cTn id="25"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5" end="5"/>
                                            </p:txEl>
                                          </p:spTgt>
                                        </p:tgtEl>
                                        <p:attrNameLst>
                                          <p:attrName>style.visibility</p:attrName>
                                        </p:attrNameLst>
                                      </p:cBhvr>
                                      <p:to>
                                        <p:strVal val="visible"/>
                                      </p:to>
                                    </p:set>
                                    <p:anim calcmode="lin" valueType="num">
                                      <p:cBhvr additive="base">
                                        <p:cTn id="31"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 calcmode="lin" valueType="num">
                                      <p:cBhvr additive="base">
                                        <p:cTn id="37"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7" end="7"/>
                                            </p:txEl>
                                          </p:spTgt>
                                        </p:tgtEl>
                                        <p:attrNameLst>
                                          <p:attrName>style.visibility</p:attrName>
                                        </p:attrNameLst>
                                      </p:cBhvr>
                                      <p:to>
                                        <p:strVal val="visible"/>
                                      </p:to>
                                    </p:set>
                                    <p:anim calcmode="lin" valueType="num">
                                      <p:cBhvr additive="base">
                                        <p:cTn id="43"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627">
                                            <p:txEl>
                                              <p:pRg st="8" end="8"/>
                                            </p:txEl>
                                          </p:spTgt>
                                        </p:tgtEl>
                                        <p:attrNameLst>
                                          <p:attrName>style.visibility</p:attrName>
                                        </p:attrNameLst>
                                      </p:cBhvr>
                                      <p:to>
                                        <p:strVal val="visible"/>
                                      </p:to>
                                    </p:set>
                                    <p:anim calcmode="lin" valueType="num">
                                      <p:cBhvr additive="base">
                                        <p:cTn id="49"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6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42913" y="103188"/>
            <a:ext cx="8243887" cy="2039937"/>
          </a:xfrm>
        </p:spPr>
        <p:txBody>
          <a:bodyPr lIns="91440" tIns="45720" rIns="91440" bIns="45720" anchor="b"/>
          <a:lstStyle/>
          <a:p>
            <a:pPr eaLnBrk="1" hangingPunct="1">
              <a:defRPr/>
            </a:pPr>
            <a:r>
              <a:rPr lang="en-GB" smtClean="0">
                <a:effectLst>
                  <a:outerShdw blurRad="38100" dist="38100" dir="2700000" algn="tl">
                    <a:srgbClr val="DDDDDD"/>
                  </a:outerShdw>
                </a:effectLst>
                <a:cs typeface="+mj-cs"/>
              </a:rPr>
              <a:t/>
            </a:r>
            <a:br>
              <a:rPr lang="en-GB" smtClean="0">
                <a:effectLst>
                  <a:outerShdw blurRad="38100" dist="38100" dir="2700000" algn="tl">
                    <a:srgbClr val="DDDDDD"/>
                  </a:outerShdw>
                </a:effectLst>
                <a:cs typeface="+mj-cs"/>
              </a:rPr>
            </a:br>
            <a:r>
              <a:rPr lang="en-GB" smtClean="0">
                <a:effectLst>
                  <a:outerShdw blurRad="38100" dist="38100" dir="2700000" algn="tl">
                    <a:srgbClr val="DDDDDD"/>
                  </a:outerShdw>
                </a:effectLst>
                <a:cs typeface="+mj-cs"/>
              </a:rPr>
              <a:t>Causes of pressure ulcer development-External factors</a:t>
            </a:r>
          </a:p>
        </p:txBody>
      </p:sp>
      <p:sp>
        <p:nvSpPr>
          <p:cNvPr id="25603" name="Rectangle 3"/>
          <p:cNvSpPr>
            <a:spLocks noGrp="1" noChangeArrowheads="1"/>
          </p:cNvSpPr>
          <p:nvPr>
            <p:ph type="body" idx="4294967295"/>
          </p:nvPr>
        </p:nvSpPr>
        <p:spPr>
          <a:xfrm>
            <a:off x="457200" y="2571750"/>
            <a:ext cx="8229600" cy="3908425"/>
          </a:xfrm>
        </p:spPr>
        <p:txBody>
          <a:bodyPr lIns="91440" tIns="45720" rIns="91440" bIns="45720"/>
          <a:lstStyle/>
          <a:p>
            <a:pPr marL="0" indent="0" eaLnBrk="1" hangingPunct="1">
              <a:defRPr/>
            </a:pPr>
            <a:endParaRPr lang="en-GB" sz="4000" smtClean="0">
              <a:cs typeface="+mn-cs"/>
            </a:endParaRPr>
          </a:p>
          <a:p>
            <a:pPr marL="0" indent="0" eaLnBrk="1" hangingPunct="1">
              <a:defRPr/>
            </a:pPr>
            <a:r>
              <a:rPr lang="en-GB" sz="3200" smtClean="0">
                <a:cs typeface="+mn-cs"/>
              </a:rPr>
              <a:t>Pressure</a:t>
            </a:r>
          </a:p>
          <a:p>
            <a:pPr marL="0" indent="0" eaLnBrk="1" hangingPunct="1">
              <a:defRPr/>
            </a:pPr>
            <a:r>
              <a:rPr lang="en-GB" sz="3200" smtClean="0">
                <a:cs typeface="+mn-cs"/>
              </a:rPr>
              <a:t>Shear</a:t>
            </a:r>
          </a:p>
          <a:p>
            <a:pPr marL="0" indent="0" eaLnBrk="1" hangingPunct="1">
              <a:defRPr/>
            </a:pPr>
            <a:r>
              <a:rPr lang="en-GB" sz="3200" smtClean="0">
                <a:cs typeface="+mn-cs"/>
              </a:rPr>
              <a:t>Friction</a:t>
            </a:r>
          </a:p>
          <a:p>
            <a:pPr marL="0" indent="0" eaLnBrk="1" hangingPunct="1">
              <a:defRPr/>
            </a:pPr>
            <a:r>
              <a:rPr lang="en-GB" sz="3200" smtClean="0">
                <a:cs typeface="+mn-cs"/>
              </a:rPr>
              <a:t>Moisture</a:t>
            </a:r>
          </a:p>
          <a:p>
            <a:pPr marL="0" indent="0" eaLnBrk="1" hangingPunct="1">
              <a:defRPr/>
            </a:pPr>
            <a:endParaRPr lang="en-GB" smtClean="0">
              <a:cs typeface="+mn-cs"/>
            </a:endParaRPr>
          </a:p>
          <a:p>
            <a:pPr marL="0" indent="0" eaLnBrk="1" hangingPunct="1">
              <a:defRPr/>
            </a:pPr>
            <a:endParaRPr lang="en-GB" smtClean="0">
              <a:cs typeface="+mn-cs"/>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additive="base">
                                        <p:cTn id="7"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 calcmode="lin" valueType="num">
                                      <p:cBhvr additive="base">
                                        <p:cTn id="25"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8229600" cy="838200"/>
          </a:xfrm>
        </p:spPr>
        <p:txBody>
          <a:bodyPr/>
          <a:lstStyle/>
          <a:p>
            <a:pPr eaLnBrk="1" hangingPunct="1">
              <a:defRPr/>
            </a:pPr>
            <a:r>
              <a:rPr lang="en-GB" dirty="0" smtClean="0">
                <a:solidFill>
                  <a:srgbClr val="000000"/>
                </a:solidFill>
              </a:rPr>
              <a:t>Pressure - Stopping Blood Flow is Easy</a:t>
            </a:r>
          </a:p>
        </p:txBody>
      </p:sp>
      <p:pic>
        <p:nvPicPr>
          <p:cNvPr id="79875" name="Picture 3" descr="Glas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412875"/>
            <a:ext cx="28352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274638"/>
            <a:ext cx="8229600" cy="706090"/>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Shear</a:t>
            </a:r>
          </a:p>
        </p:txBody>
      </p:sp>
      <p:sp>
        <p:nvSpPr>
          <p:cNvPr id="4135939" name="Rectangle 3"/>
          <p:cNvSpPr>
            <a:spLocks noGrp="1" noChangeArrowheads="1"/>
          </p:cNvSpPr>
          <p:nvPr>
            <p:ph type="body" idx="4294967295"/>
          </p:nvPr>
        </p:nvSpPr>
        <p:spPr>
          <a:xfrm>
            <a:off x="457200" y="1124744"/>
            <a:ext cx="8229600" cy="5001419"/>
          </a:xfrm>
        </p:spPr>
        <p:txBody>
          <a:bodyPr lIns="91440" tIns="45720" rIns="91440" bIns="45720"/>
          <a:lstStyle/>
          <a:p>
            <a:pPr marL="0" indent="0" eaLnBrk="1" hangingPunct="1">
              <a:defRPr/>
            </a:pPr>
            <a:r>
              <a:rPr lang="en-GB" sz="2800" dirty="0" smtClean="0">
                <a:cs typeface="+mn-cs"/>
              </a:rPr>
              <a:t>This occurs were the skeleton moves but the skin stays still</a:t>
            </a:r>
          </a:p>
          <a:p>
            <a:pPr marL="0" indent="0" eaLnBrk="1" hangingPunct="1">
              <a:defRPr/>
            </a:pPr>
            <a:r>
              <a:rPr lang="en-GB" sz="2800" dirty="0" smtClean="0">
                <a:cs typeface="+mn-cs"/>
              </a:rPr>
              <a:t>This causes the small blood vessels to tear leading to disruption of the local blood supply</a:t>
            </a:r>
          </a:p>
          <a:p>
            <a:pPr marL="0" indent="0" eaLnBrk="1" hangingPunct="1">
              <a:defRPr/>
            </a:pPr>
            <a:r>
              <a:rPr lang="en-GB" sz="2800" dirty="0" smtClean="0">
                <a:cs typeface="+mn-cs"/>
              </a:rPr>
              <a:t>Such as constant sliding down the bed </a:t>
            </a:r>
          </a:p>
        </p:txBody>
      </p:sp>
      <p:pic>
        <p:nvPicPr>
          <p:cNvPr id="344067" name="Picture 4" descr="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933056"/>
            <a:ext cx="3312368" cy="244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r>
              <a:rPr lang="en-GB" sz="4000" dirty="0" smtClean="0">
                <a:effectLst>
                  <a:outerShdw blurRad="38100" dist="38100" dir="2700000" algn="tl">
                    <a:srgbClr val="DDDDDD"/>
                  </a:outerShdw>
                </a:effectLst>
                <a:latin typeface="+mn-lt"/>
                <a:cs typeface="+mj-cs"/>
              </a:rPr>
              <a:t>How many of you have seen a wound like this before?</a:t>
            </a:r>
            <a:endParaRPr lang="en-US" sz="4000" dirty="0" smtClean="0">
              <a:effectLst>
                <a:outerShdw blurRad="38100" dist="38100" dir="2700000" algn="tl">
                  <a:srgbClr val="DDDDDD"/>
                </a:outerShdw>
              </a:effectLst>
              <a:latin typeface="+mn-lt"/>
              <a:cs typeface="+mj-cs"/>
            </a:endParaRPr>
          </a:p>
        </p:txBody>
      </p:sp>
      <p:pic>
        <p:nvPicPr>
          <p:cNvPr id="4116483" name="Content Placeholder 3" descr="june 2010 245.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1788" y="2028825"/>
            <a:ext cx="5940425" cy="44513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pic>
        <p:nvPicPr>
          <p:cNvPr id="4136963" name="Content Placeholder 3" descr="march09 076.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00125" y="752475"/>
            <a:ext cx="7473950" cy="56054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57200" y="274638"/>
            <a:ext cx="8229600" cy="778098"/>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Friction</a:t>
            </a:r>
          </a:p>
        </p:txBody>
      </p:sp>
      <p:sp>
        <p:nvSpPr>
          <p:cNvPr id="4137987" name="Rectangle 3"/>
          <p:cNvSpPr>
            <a:spLocks noGrp="1" noChangeArrowheads="1"/>
          </p:cNvSpPr>
          <p:nvPr>
            <p:ph type="body" idx="4294967295"/>
          </p:nvPr>
        </p:nvSpPr>
        <p:spPr/>
        <p:txBody>
          <a:bodyPr lIns="91440" tIns="45720" rIns="91440" bIns="45720"/>
          <a:lstStyle/>
          <a:p>
            <a:pPr marL="0" indent="0" eaLnBrk="1" hangingPunct="1">
              <a:defRPr/>
            </a:pPr>
            <a:r>
              <a:rPr lang="en-GB" sz="2800" dirty="0" smtClean="0">
                <a:cs typeface="+mn-cs"/>
              </a:rPr>
              <a:t>Force generated when two surfaces move across one another</a:t>
            </a:r>
          </a:p>
          <a:p>
            <a:pPr marL="0" indent="0" eaLnBrk="1" hangingPunct="1">
              <a:defRPr/>
            </a:pPr>
            <a:r>
              <a:rPr lang="en-GB" sz="2800" dirty="0" smtClean="0">
                <a:cs typeface="+mn-cs"/>
              </a:rPr>
              <a:t>This results in superficial damage such as stripping of the epidermis</a:t>
            </a:r>
          </a:p>
          <a:p>
            <a:pPr marL="0" indent="0" eaLnBrk="1" hangingPunct="1">
              <a:defRPr/>
            </a:pPr>
            <a:r>
              <a:rPr lang="en-GB" sz="2800" dirty="0" smtClean="0">
                <a:cs typeface="+mn-cs"/>
              </a:rPr>
              <a:t>Exacerbated by moisture</a:t>
            </a:r>
          </a:p>
        </p:txBody>
      </p:sp>
      <p:pic>
        <p:nvPicPr>
          <p:cNvPr id="346115" name="Picture 4" descr="MCj00787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17033"/>
            <a:ext cx="36004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pic>
        <p:nvPicPr>
          <p:cNvPr id="4139011" name="Picture 2" descr="C:\Users\rosie\Pictures\2009-03-04 march09\march09 145.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1788" y="2028825"/>
            <a:ext cx="5940425" cy="44513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sp>
        <p:nvSpPr>
          <p:cNvPr id="4140035" name="Content Placeholder 2"/>
          <p:cNvSpPr>
            <a:spLocks noGrp="1"/>
          </p:cNvSpPr>
          <p:nvPr>
            <p:ph idx="4294967295"/>
          </p:nvPr>
        </p:nvSpPr>
        <p:spPr>
          <a:xfrm>
            <a:off x="571500" y="1571625"/>
            <a:ext cx="8229600" cy="4456113"/>
          </a:xfrm>
        </p:spPr>
        <p:txBody>
          <a:bodyPr lIns="91440" tIns="45720" rIns="91440" bIns="45720"/>
          <a:lstStyle/>
          <a:p>
            <a:pPr marL="0" indent="0" eaLnBrk="1" hangingPunct="1">
              <a:defRPr/>
            </a:pPr>
            <a:endParaRPr lang="en-US" smtClean="0">
              <a:cs typeface="+mn-cs"/>
            </a:endParaRPr>
          </a:p>
        </p:txBody>
      </p:sp>
      <p:pic>
        <p:nvPicPr>
          <p:cNvPr id="348163" name="Picture 2" descr="http://t2.gstatic.com/images?q=tbn:mYhGGNM9CW4EwM:https://www.nursingquality.org/NDNQIPressureUlcerTraining/module2/Images/stage4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923925"/>
            <a:ext cx="50006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849313"/>
            <a:ext cx="8229600" cy="666750"/>
          </a:xfrm>
        </p:spPr>
        <p:txBody>
          <a:bodyPr lIns="91440" tIns="45720" rIns="91440" bIns="45720" anchor="b"/>
          <a:lstStyle/>
          <a:p>
            <a:pPr eaLnBrk="1" hangingPunct="1">
              <a:defRPr/>
            </a:pPr>
            <a:r>
              <a:rPr lang="en-GB" smtClean="0">
                <a:effectLst>
                  <a:outerShdw blurRad="38100" dist="38100" dir="2700000" algn="tl">
                    <a:srgbClr val="DDDDDD"/>
                  </a:outerShdw>
                </a:effectLst>
                <a:cs typeface="+mj-cs"/>
              </a:rPr>
              <a:t>Observing skin</a:t>
            </a:r>
          </a:p>
        </p:txBody>
      </p:sp>
      <p:sp>
        <p:nvSpPr>
          <p:cNvPr id="4141059" name="Rectangle 3"/>
          <p:cNvSpPr>
            <a:spLocks noGrp="1" noChangeArrowheads="1"/>
          </p:cNvSpPr>
          <p:nvPr>
            <p:ph type="body" idx="4294967295"/>
          </p:nvPr>
        </p:nvSpPr>
        <p:spPr>
          <a:xfrm>
            <a:off x="1182688" y="1798638"/>
            <a:ext cx="7772400" cy="4799012"/>
          </a:xfrm>
        </p:spPr>
        <p:txBody>
          <a:bodyPr lIns="91440" tIns="45720" rIns="91440" bIns="45720"/>
          <a:lstStyle/>
          <a:p>
            <a:pPr marL="0" indent="0" eaLnBrk="1" hangingPunct="1">
              <a:defRPr/>
            </a:pPr>
            <a:r>
              <a:rPr lang="en-GB" sz="2000" dirty="0" smtClean="0">
                <a:cs typeface="+mn-cs"/>
              </a:rPr>
              <a:t>Clients/residents  should be encouraged to inspect their own skin.</a:t>
            </a:r>
          </a:p>
          <a:p>
            <a:pPr marL="0" indent="0" eaLnBrk="1" hangingPunct="1">
              <a:defRPr/>
            </a:pPr>
            <a:r>
              <a:rPr lang="en-GB" sz="2000" dirty="0" smtClean="0">
                <a:cs typeface="+mn-cs"/>
              </a:rPr>
              <a:t>Purplish/bluish patches on non Caucasian skin.</a:t>
            </a:r>
          </a:p>
          <a:p>
            <a:pPr marL="0" indent="0" eaLnBrk="1" hangingPunct="1">
              <a:defRPr/>
            </a:pPr>
            <a:r>
              <a:rPr lang="en-GB" sz="2000" dirty="0" smtClean="0">
                <a:cs typeface="+mn-cs"/>
              </a:rPr>
              <a:t>Red patches  on light skinned people</a:t>
            </a:r>
          </a:p>
          <a:p>
            <a:pPr marL="0" indent="0" eaLnBrk="1" hangingPunct="1">
              <a:defRPr/>
            </a:pPr>
            <a:r>
              <a:rPr lang="en-GB" sz="2000" dirty="0"/>
              <a:t>S</a:t>
            </a:r>
            <a:r>
              <a:rPr lang="en-GB" sz="2000" dirty="0" smtClean="0">
                <a:cs typeface="+mn-cs"/>
              </a:rPr>
              <a:t>welling</a:t>
            </a:r>
          </a:p>
          <a:p>
            <a:pPr marL="0" indent="0" eaLnBrk="1" hangingPunct="1">
              <a:defRPr/>
            </a:pPr>
            <a:r>
              <a:rPr lang="en-GB" sz="2000" dirty="0" smtClean="0">
                <a:cs typeface="+mn-cs"/>
              </a:rPr>
              <a:t>Blisters</a:t>
            </a:r>
          </a:p>
          <a:p>
            <a:pPr marL="0" indent="0" eaLnBrk="1" hangingPunct="1">
              <a:defRPr/>
            </a:pPr>
            <a:r>
              <a:rPr lang="en-GB" sz="2000" dirty="0" smtClean="0">
                <a:cs typeface="+mn-cs"/>
              </a:rPr>
              <a:t>Shiny areas</a:t>
            </a:r>
          </a:p>
          <a:p>
            <a:pPr marL="0" indent="0" eaLnBrk="1" hangingPunct="1">
              <a:defRPr/>
            </a:pPr>
            <a:r>
              <a:rPr lang="en-GB" sz="2000" dirty="0" smtClean="0">
                <a:cs typeface="+mn-cs"/>
              </a:rPr>
              <a:t>Dry patches</a:t>
            </a:r>
            <a:r>
              <a:rPr lang="en-GB" dirty="0" smtClean="0">
                <a:cs typeface="+mn-cs"/>
              </a:rPr>
              <a:t>  </a:t>
            </a:r>
          </a:p>
          <a:p>
            <a:pPr marL="0" indent="0" eaLnBrk="1" hangingPunct="1">
              <a:defRPr/>
            </a:pPr>
            <a:r>
              <a:rPr lang="en-GB" sz="2000" dirty="0" smtClean="0">
                <a:cs typeface="+mn-cs"/>
              </a:rPr>
              <a:t>Cracks, calluses and wrinkles</a:t>
            </a:r>
            <a:r>
              <a:rPr lang="en-GB"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Signs to feel for are:</a:t>
            </a:r>
          </a:p>
        </p:txBody>
      </p:sp>
      <p:sp>
        <p:nvSpPr>
          <p:cNvPr id="4142083" name="Rectangle 3"/>
          <p:cNvSpPr>
            <a:spLocks noGrp="1" noChangeArrowheads="1"/>
          </p:cNvSpPr>
          <p:nvPr>
            <p:ph type="body" idx="4294967295"/>
          </p:nvPr>
        </p:nvSpPr>
        <p:spPr/>
        <p:txBody>
          <a:bodyPr lIns="91440" tIns="45720" rIns="91440" bIns="45720"/>
          <a:lstStyle/>
          <a:p>
            <a:pPr marL="0" indent="0" eaLnBrk="1" hangingPunct="1">
              <a:defRPr/>
            </a:pPr>
            <a:r>
              <a:rPr lang="en-GB" dirty="0" smtClean="0">
                <a:cs typeface="+mn-cs"/>
              </a:rPr>
              <a:t>Hard areas</a:t>
            </a:r>
          </a:p>
          <a:p>
            <a:pPr marL="0" indent="0" eaLnBrk="1" hangingPunct="1">
              <a:defRPr/>
            </a:pPr>
            <a:r>
              <a:rPr lang="en-GB" dirty="0"/>
              <a:t>W</a:t>
            </a:r>
            <a:r>
              <a:rPr lang="en-GB" dirty="0" smtClean="0">
                <a:cs typeface="+mn-cs"/>
              </a:rPr>
              <a:t>arm areas</a:t>
            </a:r>
          </a:p>
          <a:p>
            <a:pPr marL="0" indent="0" eaLnBrk="1" hangingPunct="1">
              <a:defRPr/>
            </a:pPr>
            <a:r>
              <a:rPr lang="en-GB" dirty="0"/>
              <a:t>S</a:t>
            </a:r>
            <a:r>
              <a:rPr lang="en-GB" dirty="0" smtClean="0">
                <a:cs typeface="+mn-cs"/>
              </a:rPr>
              <a:t>wollen skin over bony points </a:t>
            </a:r>
          </a:p>
        </p:txBody>
      </p:sp>
      <p:pic>
        <p:nvPicPr>
          <p:cNvPr id="350211" name="Picture 4" descr="MCj00787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789363"/>
            <a:ext cx="2170112"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274638"/>
            <a:ext cx="8229600" cy="634082"/>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 Assessment tools</a:t>
            </a:r>
          </a:p>
        </p:txBody>
      </p:sp>
      <p:sp>
        <p:nvSpPr>
          <p:cNvPr id="36867" name="Rectangle 3"/>
          <p:cNvSpPr>
            <a:spLocks noGrp="1" noChangeArrowheads="1"/>
          </p:cNvSpPr>
          <p:nvPr>
            <p:ph type="body" idx="4294967295"/>
          </p:nvPr>
        </p:nvSpPr>
        <p:spPr/>
        <p:txBody>
          <a:bodyPr lIns="91440" tIns="45720" rIns="91440" bIns="45720"/>
          <a:lstStyle/>
          <a:p>
            <a:pPr marL="0" indent="0" eaLnBrk="1" hangingPunct="1">
              <a:defRPr/>
            </a:pPr>
            <a:r>
              <a:rPr lang="en-GB" sz="2400" dirty="0" err="1" smtClean="0">
                <a:cs typeface="+mn-cs"/>
              </a:rPr>
              <a:t>Waterlow</a:t>
            </a:r>
            <a:r>
              <a:rPr lang="en-GB" sz="2400" dirty="0" smtClean="0">
                <a:cs typeface="+mn-cs"/>
              </a:rPr>
              <a:t> is the most widely tool used in the U.K.</a:t>
            </a:r>
          </a:p>
          <a:p>
            <a:pPr marL="0" indent="0" eaLnBrk="1" hangingPunct="1">
              <a:defRPr/>
            </a:pPr>
            <a:r>
              <a:rPr lang="en-GB" sz="2400" dirty="0" smtClean="0">
                <a:cs typeface="+mn-cs"/>
              </a:rPr>
              <a:t>Aims to provide a quick, simple and comprehensive method of assessing the risk of a client developing a pressure ulcer.</a:t>
            </a:r>
          </a:p>
          <a:p>
            <a:pPr marL="0" indent="0" eaLnBrk="1" hangingPunct="1">
              <a:defRPr/>
            </a:pPr>
            <a:r>
              <a:rPr lang="en-GB" sz="2400" dirty="0" smtClean="0">
                <a:cs typeface="+mn-cs"/>
              </a:rPr>
              <a:t>Provide objective evidence of risk</a:t>
            </a:r>
          </a:p>
          <a:p>
            <a:pPr marL="0" indent="0" eaLnBrk="1" hangingPunct="1">
              <a:defRPr/>
            </a:pPr>
            <a:r>
              <a:rPr lang="en-GB" sz="2400" dirty="0" smtClean="0">
                <a:cs typeface="+mn-cs"/>
              </a:rPr>
              <a:t>To place clients in one of three bands of increasing risk to enable appropriate cost effective preventative aids and nursing resources to be allocated</a:t>
            </a:r>
          </a:p>
          <a:p>
            <a:pPr marL="0" indent="0" eaLnBrk="1" hangingPunct="1">
              <a:defRPr/>
            </a:pPr>
            <a:r>
              <a:rPr lang="en-GB" sz="2400" dirty="0" smtClean="0">
                <a:cs typeface="+mn-cs"/>
              </a:rPr>
              <a:t>To provide objective evidence of need to management, should extra resources be needed.</a:t>
            </a:r>
          </a:p>
          <a:p>
            <a:pPr marL="0" indent="0" eaLnBrk="1" hangingPunct="1">
              <a:defRPr/>
            </a:pPr>
            <a:endParaRPr lang="en-GB"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additive="base">
                                        <p:cTn id="19"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additive="base">
                                        <p:cTn id="25"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additive="base">
                                        <p:cTn id="31"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4" end="4"/>
                                            </p:txEl>
                                          </p:spTgt>
                                        </p:tgtEl>
                                        <p:attrNameLst>
                                          <p:attrName>style.visibility</p:attrName>
                                        </p:attrNameLst>
                                      </p:cBhvr>
                                      <p:to>
                                        <p:strVal val="visible"/>
                                      </p:to>
                                    </p:set>
                                    <p:anim calcmode="lin" valueType="num">
                                      <p:cBhvr additive="base">
                                        <p:cTn id="37"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lIns="91440" tIns="45720" rIns="91440" bIns="45720" anchor="b"/>
          <a:lstStyle/>
          <a:p>
            <a:pPr eaLnBrk="1" hangingPunct="1">
              <a:defRPr/>
            </a:pPr>
            <a:r>
              <a:rPr lang="en-GB" smtClean="0">
                <a:effectLst>
                  <a:outerShdw blurRad="38100" dist="38100" dir="2700000" algn="tl">
                    <a:srgbClr val="DDDDDD"/>
                  </a:outerShdw>
                </a:effectLst>
                <a:cs typeface="+mj-cs"/>
              </a:rPr>
              <a:t>Assessment </a:t>
            </a:r>
          </a:p>
        </p:txBody>
      </p:sp>
      <p:sp>
        <p:nvSpPr>
          <p:cNvPr id="38915" name="Rectangle 3"/>
          <p:cNvSpPr>
            <a:spLocks noGrp="1" noChangeArrowheads="1"/>
          </p:cNvSpPr>
          <p:nvPr>
            <p:ph type="body" idx="4294967295"/>
          </p:nvPr>
        </p:nvSpPr>
        <p:spPr/>
        <p:txBody>
          <a:bodyPr lIns="91440" tIns="45720" rIns="91440" bIns="45720"/>
          <a:lstStyle/>
          <a:p>
            <a:pPr marL="0" indent="0" eaLnBrk="1" hangingPunct="1">
              <a:defRPr/>
            </a:pPr>
            <a:r>
              <a:rPr lang="en-GB" sz="2800" dirty="0" smtClean="0">
                <a:cs typeface="+mn-cs"/>
              </a:rPr>
              <a:t>All formal assessment’s should be undertaken by assessors who have specific knowledge and expertise, have on-going training and regularly use their assessment skills</a:t>
            </a:r>
          </a:p>
          <a:p>
            <a:pPr marL="0" indent="0" eaLnBrk="1" hangingPunct="1">
              <a:defRPr/>
            </a:pPr>
            <a:r>
              <a:rPr lang="en-GB" sz="2800" dirty="0" smtClean="0">
                <a:cs typeface="+mn-cs"/>
              </a:rPr>
              <a:t>All formal assessments should be documented and made available to patients/clients carers and the multi-disciplinary team. </a:t>
            </a:r>
          </a:p>
          <a:p>
            <a:pPr marL="0" indent="0" eaLnBrk="1" hangingPunct="1">
              <a:defRPr/>
            </a:pPr>
            <a:r>
              <a:rPr lang="en-GB" sz="2800" dirty="0" smtClean="0">
                <a:cs typeface="+mn-cs"/>
              </a:rPr>
              <a:t>Risk assessment tools should only be used as an aide memoire. Must never replace clinical expertise.   (Nice 2009)</a:t>
            </a:r>
          </a:p>
          <a:p>
            <a:pPr marL="0" indent="0" eaLnBrk="1" hangingPunct="1">
              <a:defRPr/>
            </a:pPr>
            <a:endParaRPr lang="en-GB"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additive="base">
                                        <p:cTn id="25"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0514" name="Rectangle 2"/>
          <p:cNvSpPr>
            <a:spLocks noGrp="1" noChangeArrowheads="1"/>
          </p:cNvSpPr>
          <p:nvPr>
            <p:ph type="title"/>
          </p:nvPr>
        </p:nvSpPr>
        <p:spPr/>
        <p:txBody>
          <a:bodyPr/>
          <a:lstStyle/>
          <a:p>
            <a:pPr eaLnBrk="1" hangingPunct="1">
              <a:defRPr/>
            </a:pPr>
            <a:r>
              <a:rPr lang="en-GB" smtClean="0">
                <a:cs typeface="+mj-cs"/>
              </a:rPr>
              <a:t>Differences in darkly pigmented skin</a:t>
            </a:r>
          </a:p>
        </p:txBody>
      </p:sp>
      <p:sp>
        <p:nvSpPr>
          <p:cNvPr id="4160515" name="Rectangle 3"/>
          <p:cNvSpPr>
            <a:spLocks noGrp="1" noChangeArrowheads="1"/>
          </p:cNvSpPr>
          <p:nvPr>
            <p:ph type="body" idx="1"/>
          </p:nvPr>
        </p:nvSpPr>
        <p:spPr/>
        <p:txBody>
          <a:bodyPr/>
          <a:lstStyle/>
          <a:p>
            <a:pPr marL="0" indent="0" eaLnBrk="1" hangingPunct="1">
              <a:defRPr/>
            </a:pPr>
            <a:endParaRPr lang="en-GB" smtClean="0">
              <a:cs typeface="+mn-cs"/>
            </a:endParaRPr>
          </a:p>
          <a:p>
            <a:pPr lvl="1" eaLnBrk="1" hangingPunct="1">
              <a:defRPr/>
            </a:pPr>
            <a:r>
              <a:rPr lang="en-GB" smtClean="0"/>
              <a:t>purplish/bluish localised areas of skin</a:t>
            </a:r>
          </a:p>
          <a:p>
            <a:pPr lvl="1" eaLnBrk="1" hangingPunct="1">
              <a:defRPr/>
            </a:pPr>
            <a:r>
              <a:rPr lang="en-GB" smtClean="0"/>
              <a:t>localised heat that, if tissue becomes damaged, is replaced by coolness</a:t>
            </a:r>
          </a:p>
          <a:p>
            <a:pPr lvl="1" eaLnBrk="1" hangingPunct="1">
              <a:defRPr/>
            </a:pPr>
            <a:r>
              <a:rPr lang="en-GB" smtClean="0"/>
              <a:t>localised oedema and localised induration </a:t>
            </a:r>
          </a:p>
          <a:p>
            <a:pPr lvl="1" eaLnBrk="1" hangingPunct="1">
              <a:defRPr/>
            </a:pPr>
            <a:r>
              <a:rPr lang="en-GB" smtClean="0"/>
              <a:t>Change to skin texture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flipV="1">
            <a:off x="442913" y="0"/>
            <a:ext cx="8243887" cy="103188"/>
          </a:xfrm>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sp>
        <p:nvSpPr>
          <p:cNvPr id="4156419" name="Content Placeholder 2"/>
          <p:cNvSpPr>
            <a:spLocks noGrp="1"/>
          </p:cNvSpPr>
          <p:nvPr>
            <p:ph idx="4294967295"/>
          </p:nvPr>
        </p:nvSpPr>
        <p:spPr>
          <a:xfrm>
            <a:off x="3708400" y="765175"/>
            <a:ext cx="4978400" cy="4608513"/>
          </a:xfrm>
        </p:spPr>
        <p:txBody>
          <a:bodyPr lIns="91440" tIns="45720" rIns="91440" bIns="45720"/>
          <a:lstStyle/>
          <a:p>
            <a:pPr marL="0" indent="0" algn="ctr" eaLnBrk="1" hangingPunct="1">
              <a:defRPr/>
            </a:pPr>
            <a:r>
              <a:rPr lang="en-GB" b="1" smtClean="0">
                <a:cs typeface="+mn-cs"/>
              </a:rPr>
              <a:t>Your Turn is a national movement campaigning for the mandatory reporting of incidents of pressure ulcers in the UK.</a:t>
            </a:r>
            <a:r>
              <a:rPr lang="en-GB" smtClean="0">
                <a:cs typeface="+mn-cs"/>
              </a:rPr>
              <a:t> </a:t>
            </a:r>
          </a:p>
        </p:txBody>
      </p:sp>
      <p:pic>
        <p:nvPicPr>
          <p:cNvPr id="406531" name="Picture 4" descr="http://www.your-turn.org.uk/imag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3312616"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2" name="Rectangle 5"/>
          <p:cNvSpPr>
            <a:spLocks noChangeArrowheads="1"/>
          </p:cNvSpPr>
          <p:nvPr/>
        </p:nvSpPr>
        <p:spPr bwMode="auto">
          <a:xfrm>
            <a:off x="1116013" y="5445125"/>
            <a:ext cx="7127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GB" sz="4400">
                <a:solidFill>
                  <a:schemeClr val="tx1"/>
                </a:solidFill>
                <a:latin typeface="Verdana" charset="0"/>
              </a:rPr>
              <a:t>www.your-turn.org.uk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r>
              <a:rPr lang="en-GB" dirty="0" smtClean="0">
                <a:effectLst>
                  <a:outerShdw blurRad="38100" dist="38100" dir="2700000" algn="tl">
                    <a:srgbClr val="DDDDDD"/>
                  </a:outerShdw>
                </a:effectLst>
                <a:latin typeface="+mn-lt"/>
                <a:cs typeface="+mj-cs"/>
              </a:rPr>
              <a:t>Or this?</a:t>
            </a:r>
            <a:endParaRPr lang="en-US" dirty="0" smtClean="0">
              <a:effectLst>
                <a:outerShdw blurRad="38100" dist="38100" dir="2700000" algn="tl">
                  <a:srgbClr val="DDDDDD"/>
                </a:outerShdw>
              </a:effectLst>
              <a:latin typeface="+mn-lt"/>
              <a:cs typeface="+mj-cs"/>
            </a:endParaRPr>
          </a:p>
        </p:txBody>
      </p:sp>
      <p:pic>
        <p:nvPicPr>
          <p:cNvPr id="4117507" name="Content Placeholder 4" descr="xmas 015.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1788" y="2028825"/>
            <a:ext cx="5940425" cy="445135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81000" y="457200"/>
            <a:ext cx="8382000"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GB" sz="4000" b="1" dirty="0">
                <a:solidFill>
                  <a:srgbClr val="000000"/>
                </a:solidFill>
                <a:effectLst>
                  <a:outerShdw blurRad="38100" dist="38100" dir="2700000" algn="tl">
                    <a:srgbClr val="DDDDDD"/>
                  </a:outerShdw>
                </a:effectLst>
                <a:latin typeface="Griffon" charset="0"/>
                <a:cs typeface="Arial" charset="0"/>
              </a:rPr>
              <a:t>So how do we identify a Pressure ulcer…..</a:t>
            </a:r>
          </a:p>
          <a:p>
            <a:pPr eaLnBrk="0" hangingPunct="0">
              <a:spcBef>
                <a:spcPct val="50000"/>
              </a:spcBef>
              <a:buFontTx/>
              <a:buChar char="•"/>
              <a:defRPr/>
            </a:pPr>
            <a:r>
              <a:rPr lang="en-GB" sz="2800" dirty="0">
                <a:solidFill>
                  <a:srgbClr val="000000"/>
                </a:solidFill>
                <a:effectLst>
                  <a:outerShdw blurRad="38100" dist="38100" dir="2700000" algn="tl">
                    <a:srgbClr val="DDDDDD"/>
                  </a:outerShdw>
                </a:effectLst>
                <a:latin typeface="Griffon" charset="0"/>
                <a:cs typeface="Arial" charset="0"/>
              </a:rPr>
              <a:t>B</a:t>
            </a:r>
            <a:r>
              <a:rPr lang="en-GB" sz="2800" b="1" dirty="0">
                <a:solidFill>
                  <a:srgbClr val="000000"/>
                </a:solidFill>
                <a:effectLst>
                  <a:outerShdw blurRad="38100" dist="38100" dir="2700000" algn="tl">
                    <a:srgbClr val="DDDDDD"/>
                  </a:outerShdw>
                </a:effectLst>
                <a:latin typeface="Griffon" charset="0"/>
                <a:cs typeface="Arial" charset="0"/>
              </a:rPr>
              <a:t>y the level of damage to the skin and the structures that are involved.</a:t>
            </a:r>
          </a:p>
          <a:p>
            <a:pPr eaLnBrk="0" hangingPunct="0">
              <a:spcBef>
                <a:spcPct val="50000"/>
              </a:spcBef>
              <a:buFontTx/>
              <a:buChar char="•"/>
              <a:defRPr/>
            </a:pPr>
            <a:r>
              <a:rPr lang="en-GB" sz="2800" b="1" dirty="0">
                <a:solidFill>
                  <a:srgbClr val="000000"/>
                </a:solidFill>
                <a:effectLst>
                  <a:outerShdw blurRad="38100" dist="38100" dir="2700000" algn="tl">
                    <a:srgbClr val="DDDDDD"/>
                  </a:outerShdw>
                </a:effectLst>
                <a:latin typeface="Griffon" charset="0"/>
                <a:cs typeface="Arial" charset="0"/>
              </a:rPr>
              <a:t>Graded using 1-4 </a:t>
            </a:r>
            <a:r>
              <a:rPr lang="en-GB" sz="2800" b="1" dirty="0" smtClean="0">
                <a:solidFill>
                  <a:srgbClr val="000000"/>
                </a:solidFill>
                <a:effectLst>
                  <a:outerShdw blurRad="38100" dist="38100" dir="2700000" algn="tl">
                    <a:srgbClr val="DDDDDD"/>
                  </a:outerShdw>
                </a:effectLst>
                <a:latin typeface="Griffon" charset="0"/>
                <a:cs typeface="Arial" charset="0"/>
              </a:rPr>
              <a:t>category </a:t>
            </a:r>
            <a:r>
              <a:rPr lang="en-GB" sz="2800" b="1" dirty="0">
                <a:solidFill>
                  <a:srgbClr val="000000"/>
                </a:solidFill>
                <a:effectLst>
                  <a:outerShdw blurRad="38100" dist="38100" dir="2700000" algn="tl">
                    <a:srgbClr val="DDDDDD"/>
                  </a:outerShdw>
                </a:effectLst>
                <a:latin typeface="Griffon" charset="0"/>
                <a:cs typeface="Arial" charset="0"/>
              </a:rPr>
              <a:t>system, where </a:t>
            </a:r>
            <a:r>
              <a:rPr lang="en-GB" sz="2800" b="1" dirty="0" smtClean="0">
                <a:solidFill>
                  <a:srgbClr val="000000"/>
                </a:solidFill>
                <a:effectLst>
                  <a:outerShdw blurRad="38100" dist="38100" dir="2700000" algn="tl">
                    <a:srgbClr val="DDDDDD"/>
                  </a:outerShdw>
                </a:effectLst>
                <a:latin typeface="Griffon" charset="0"/>
                <a:cs typeface="Arial" charset="0"/>
              </a:rPr>
              <a:t>a category </a:t>
            </a:r>
            <a:r>
              <a:rPr lang="en-GB" sz="2800" b="1" dirty="0">
                <a:solidFill>
                  <a:srgbClr val="000000"/>
                </a:solidFill>
                <a:effectLst>
                  <a:outerShdw blurRad="38100" dist="38100" dir="2700000" algn="tl">
                    <a:srgbClr val="DDDDDD"/>
                  </a:outerShdw>
                </a:effectLst>
                <a:latin typeface="Griffon" charset="0"/>
                <a:cs typeface="Arial" charset="0"/>
              </a:rPr>
              <a:t>1 is the least level of damage, up to </a:t>
            </a:r>
            <a:r>
              <a:rPr lang="en-GB" sz="2800" b="1" dirty="0" smtClean="0">
                <a:solidFill>
                  <a:srgbClr val="000000"/>
                </a:solidFill>
                <a:effectLst>
                  <a:outerShdw blurRad="38100" dist="38100" dir="2700000" algn="tl">
                    <a:srgbClr val="DDDDDD"/>
                  </a:outerShdw>
                </a:effectLst>
                <a:latin typeface="Griffon" charset="0"/>
                <a:cs typeface="Arial" charset="0"/>
              </a:rPr>
              <a:t>category </a:t>
            </a:r>
            <a:r>
              <a:rPr lang="en-GB" sz="2800" b="1" dirty="0">
                <a:solidFill>
                  <a:srgbClr val="000000"/>
                </a:solidFill>
                <a:effectLst>
                  <a:outerShdw blurRad="38100" dist="38100" dir="2700000" algn="tl">
                    <a:srgbClr val="DDDDDD"/>
                  </a:outerShdw>
                </a:effectLst>
                <a:latin typeface="Griffon" charset="0"/>
                <a:cs typeface="Arial" charset="0"/>
              </a:rPr>
              <a:t>4 being the most severe.</a:t>
            </a:r>
          </a:p>
          <a:p>
            <a:pPr eaLnBrk="0" hangingPunct="0">
              <a:spcBef>
                <a:spcPct val="50000"/>
              </a:spcBef>
              <a:defRPr/>
            </a:pPr>
            <a:r>
              <a:rPr lang="en-GB" sz="2800" b="1" dirty="0">
                <a:solidFill>
                  <a:srgbClr val="000000"/>
                </a:solidFill>
                <a:effectLst>
                  <a:outerShdw blurRad="38100" dist="38100" dir="2700000" algn="tl">
                    <a:srgbClr val="DDDDDD"/>
                  </a:outerShdw>
                </a:effectLst>
                <a:latin typeface="Griffon" charset="0"/>
                <a:cs typeface="Arial" charset="0"/>
              </a:rPr>
              <a:t>   </a:t>
            </a:r>
            <a:endParaRPr lang="en-GB" sz="4000" b="1" u="sng" dirty="0">
              <a:solidFill>
                <a:srgbClr val="000000"/>
              </a:solidFill>
              <a:effectLst>
                <a:outerShdw blurRad="38100" dist="38100" dir="2700000" algn="tl">
                  <a:srgbClr val="DDDDDD"/>
                </a:outerShdw>
              </a:effectLst>
              <a:latin typeface="Griffon"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274638"/>
            <a:ext cx="8229600" cy="850106"/>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Category 1</a:t>
            </a:r>
          </a:p>
        </p:txBody>
      </p:sp>
      <p:sp>
        <p:nvSpPr>
          <p:cNvPr id="4147203" name="Rectangle 3"/>
          <p:cNvSpPr>
            <a:spLocks noGrp="1" noChangeArrowheads="1"/>
          </p:cNvSpPr>
          <p:nvPr>
            <p:ph type="body" idx="4294967295"/>
          </p:nvPr>
        </p:nvSpPr>
        <p:spPr/>
        <p:txBody>
          <a:bodyPr lIns="91440" tIns="45720" rIns="91440" bIns="45720"/>
          <a:lstStyle/>
          <a:p>
            <a:pPr marL="0" indent="0" eaLnBrk="1" hangingPunct="1">
              <a:spcBef>
                <a:spcPct val="0"/>
              </a:spcBef>
              <a:defRPr/>
            </a:pPr>
            <a:endParaRPr lang="en-GB" sz="1600" dirty="0" smtClean="0">
              <a:cs typeface="+mn-cs"/>
            </a:endParaRPr>
          </a:p>
          <a:p>
            <a:pPr marL="0" indent="0" eaLnBrk="1" hangingPunct="1">
              <a:spcBef>
                <a:spcPct val="0"/>
              </a:spcBef>
              <a:defRPr/>
            </a:pPr>
            <a:endParaRPr lang="en-GB" sz="1600" dirty="0" smtClean="0">
              <a:cs typeface="+mn-cs"/>
            </a:endParaRPr>
          </a:p>
          <a:p>
            <a:pPr marL="0" indent="0" eaLnBrk="1" hangingPunct="1">
              <a:spcBef>
                <a:spcPct val="0"/>
              </a:spcBef>
              <a:defRPr/>
            </a:pPr>
            <a:endParaRPr lang="en-GB" sz="1600" dirty="0" smtClean="0">
              <a:cs typeface="+mn-cs"/>
            </a:endParaRPr>
          </a:p>
          <a:p>
            <a:pPr marL="0" indent="0" eaLnBrk="1" hangingPunct="1">
              <a:spcBef>
                <a:spcPct val="0"/>
              </a:spcBef>
              <a:defRPr/>
            </a:pPr>
            <a:endParaRPr lang="en-GB" sz="1600" dirty="0" smtClean="0">
              <a:cs typeface="+mn-cs"/>
            </a:endParaRPr>
          </a:p>
          <a:p>
            <a:pPr marL="0" indent="0" eaLnBrk="1" hangingPunct="1">
              <a:spcBef>
                <a:spcPct val="0"/>
              </a:spcBef>
              <a:defRPr/>
            </a:pPr>
            <a:endParaRPr lang="en-GB" sz="1600" dirty="0" smtClean="0">
              <a:cs typeface="+mn-cs"/>
            </a:endParaRPr>
          </a:p>
          <a:p>
            <a:pPr marL="0" indent="0" algn="ctr" eaLnBrk="1" hangingPunct="1">
              <a:spcBef>
                <a:spcPct val="0"/>
              </a:spcBef>
              <a:defRPr/>
            </a:pPr>
            <a:r>
              <a:rPr lang="en-GB" sz="1600" dirty="0" smtClean="0">
                <a:cs typeface="+mn-cs"/>
              </a:rPr>
              <a:t>Non-blanching erythema of intact skin.</a:t>
            </a:r>
          </a:p>
          <a:p>
            <a:pPr marL="0" indent="0" algn="ctr" eaLnBrk="1" hangingPunct="1">
              <a:spcBef>
                <a:spcPct val="0"/>
              </a:spcBef>
              <a:defRPr/>
            </a:pPr>
            <a:r>
              <a:rPr lang="en-GB" sz="1600" dirty="0" smtClean="0">
                <a:cs typeface="+mn-cs"/>
              </a:rPr>
              <a:t> Discolouration of the skin, warmth, oedema, induration or hardness</a:t>
            </a:r>
          </a:p>
          <a:p>
            <a:pPr marL="0" indent="0" algn="ctr" eaLnBrk="1" hangingPunct="1">
              <a:spcBef>
                <a:spcPct val="0"/>
              </a:spcBef>
              <a:buNone/>
              <a:defRPr/>
            </a:pPr>
            <a:r>
              <a:rPr lang="en-GB" sz="1600" dirty="0" smtClean="0">
                <a:cs typeface="+mn-cs"/>
              </a:rPr>
              <a:t> </a:t>
            </a:r>
          </a:p>
        </p:txBody>
      </p:sp>
      <p:pic>
        <p:nvPicPr>
          <p:cNvPr id="356355" name="Picture 6" descr="20060115214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268413"/>
            <a:ext cx="26638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56" name="Picture 9" descr="20060115214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797425"/>
            <a:ext cx="25939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pic>
        <p:nvPicPr>
          <p:cNvPr id="4148227" name="Picture 6" descr="DSCN030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71688" y="2214563"/>
            <a:ext cx="5221287" cy="39147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74638"/>
            <a:ext cx="8229600" cy="634082"/>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Category 2</a:t>
            </a:r>
          </a:p>
        </p:txBody>
      </p:sp>
      <p:sp>
        <p:nvSpPr>
          <p:cNvPr id="4149251" name="Rectangle 3"/>
          <p:cNvSpPr>
            <a:spLocks noGrp="1" noChangeArrowheads="1"/>
          </p:cNvSpPr>
          <p:nvPr>
            <p:ph type="body" idx="4294967295"/>
          </p:nvPr>
        </p:nvSpPr>
        <p:spPr>
          <a:xfrm>
            <a:off x="457200" y="1052736"/>
            <a:ext cx="8229600" cy="4032449"/>
          </a:xfrm>
        </p:spPr>
        <p:txBody>
          <a:bodyPr lIns="91440" tIns="45720" rIns="91440" bIns="45720"/>
          <a:lstStyle/>
          <a:p>
            <a:pPr marL="0" indent="0" algn="ctr" eaLnBrk="1" hangingPunct="1">
              <a:defRPr/>
            </a:pPr>
            <a:r>
              <a:rPr lang="en-GB" dirty="0" smtClean="0">
                <a:cs typeface="+mn-cs"/>
              </a:rPr>
              <a:t> </a:t>
            </a:r>
          </a:p>
          <a:p>
            <a:pPr marL="0" indent="0" algn="ctr" eaLnBrk="1" hangingPunct="1">
              <a:defRPr/>
            </a:pPr>
            <a:endParaRPr lang="en-GB" dirty="0" smtClean="0">
              <a:cs typeface="+mn-cs"/>
            </a:endParaRPr>
          </a:p>
          <a:p>
            <a:pPr algn="ctr" eaLnBrk="1" hangingPunct="1">
              <a:defRPr/>
            </a:pPr>
            <a:r>
              <a:rPr lang="en-GB" dirty="0" smtClean="0">
                <a:cs typeface="+mn-cs"/>
              </a:rPr>
              <a:t>Partial thickness skin loss involving epidermis and/or dermis. The ulcer appears superficial and presents clinically as an abrasion or blister.</a:t>
            </a:r>
          </a:p>
          <a:p>
            <a:pPr marL="0" indent="0" algn="ctr" eaLnBrk="1" hangingPunct="1">
              <a:buNone/>
              <a:defRPr/>
            </a:pPr>
            <a:r>
              <a:rPr lang="en-GB" dirty="0" smtClean="0">
                <a:cs typeface="+mn-cs"/>
              </a:rPr>
              <a:t> </a:t>
            </a:r>
          </a:p>
        </p:txBody>
      </p:sp>
      <p:pic>
        <p:nvPicPr>
          <p:cNvPr id="358403" name="Picture 4" descr="20060115214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908720"/>
            <a:ext cx="23495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04" name="Picture 5" descr="200601152145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509121"/>
            <a:ext cx="3816424" cy="217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sp>
        <p:nvSpPr>
          <p:cNvPr id="4150275" name="Content Placeholder 2"/>
          <p:cNvSpPr>
            <a:spLocks noGrp="1"/>
          </p:cNvSpPr>
          <p:nvPr>
            <p:ph idx="4294967295"/>
          </p:nvPr>
        </p:nvSpPr>
        <p:spPr>
          <a:xfrm>
            <a:off x="457200" y="4933950"/>
            <a:ext cx="3538538" cy="1546225"/>
          </a:xfrm>
        </p:spPr>
        <p:txBody>
          <a:bodyPr lIns="91440" tIns="45720" rIns="91440" bIns="45720"/>
          <a:lstStyle/>
          <a:p>
            <a:pPr marL="0" indent="0" eaLnBrk="1" hangingPunct="1">
              <a:defRPr/>
            </a:pPr>
            <a:endParaRPr lang="en-US" smtClean="0">
              <a:cs typeface="+mn-cs"/>
            </a:endParaRPr>
          </a:p>
        </p:txBody>
      </p:sp>
      <p:pic>
        <p:nvPicPr>
          <p:cNvPr id="359427" name="Picture 2" descr="http://www.coloplast.com/SiteCollectionImages/Illustrations/Wound%20care/Pressure_ulcers_161203_53_400x3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839788"/>
            <a:ext cx="53292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850106"/>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Category 3</a:t>
            </a:r>
          </a:p>
        </p:txBody>
      </p:sp>
      <p:sp>
        <p:nvSpPr>
          <p:cNvPr id="4151299" name="Rectangle 3"/>
          <p:cNvSpPr>
            <a:spLocks noGrp="1" noChangeArrowheads="1"/>
          </p:cNvSpPr>
          <p:nvPr>
            <p:ph type="body" idx="4294967295"/>
          </p:nvPr>
        </p:nvSpPr>
        <p:spPr>
          <a:xfrm>
            <a:off x="457200" y="1196752"/>
            <a:ext cx="8229600" cy="4680521"/>
          </a:xfrm>
        </p:spPr>
        <p:txBody>
          <a:bodyPr lIns="91440" tIns="45720" rIns="91440" bIns="45720"/>
          <a:lstStyle/>
          <a:p>
            <a:pPr marL="0" indent="0" algn="ctr" eaLnBrk="1" hangingPunct="1">
              <a:defRPr/>
            </a:pPr>
            <a:r>
              <a:rPr lang="en-GB" dirty="0" smtClean="0">
                <a:cs typeface="+mn-cs"/>
              </a:rPr>
              <a:t> </a:t>
            </a:r>
          </a:p>
          <a:p>
            <a:pPr marL="0" indent="0" algn="ctr" eaLnBrk="1" hangingPunct="1">
              <a:defRPr/>
            </a:pPr>
            <a:endParaRPr lang="en-GB" dirty="0" smtClean="0">
              <a:cs typeface="+mn-cs"/>
            </a:endParaRPr>
          </a:p>
          <a:p>
            <a:pPr marL="0" indent="0" algn="ctr" eaLnBrk="1" hangingPunct="1">
              <a:defRPr/>
            </a:pPr>
            <a:r>
              <a:rPr lang="en-GB" dirty="0" smtClean="0">
                <a:cs typeface="+mn-cs"/>
              </a:rPr>
              <a:t>Full thickness skin loss involving damage to or necrosis of subcutaneous tissue that may extend down to, but not through underlying fascia </a:t>
            </a:r>
          </a:p>
        </p:txBody>
      </p:sp>
      <p:pic>
        <p:nvPicPr>
          <p:cNvPr id="360451" name="Picture 4" descr="200601152144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124745"/>
            <a:ext cx="23495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52" name="Picture 5" descr="200601152145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509120"/>
            <a:ext cx="331236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pic>
        <p:nvPicPr>
          <p:cNvPr id="4152323" name="Picture 2" descr="C:\Users\rosie\Pictures\2009-03-04 march09\march09 017.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58888" y="1184275"/>
            <a:ext cx="6767512" cy="487203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0"/>
            <a:ext cx="8229600" cy="836712"/>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Category 4</a:t>
            </a:r>
          </a:p>
        </p:txBody>
      </p:sp>
      <p:sp>
        <p:nvSpPr>
          <p:cNvPr id="4153347" name="Rectangle 3"/>
          <p:cNvSpPr>
            <a:spLocks noGrp="1" noChangeArrowheads="1"/>
          </p:cNvSpPr>
          <p:nvPr>
            <p:ph type="body" idx="4294967295"/>
          </p:nvPr>
        </p:nvSpPr>
        <p:spPr/>
        <p:txBody>
          <a:bodyPr lIns="91440" tIns="45720" rIns="91440" bIns="45720"/>
          <a:lstStyle/>
          <a:p>
            <a:pPr marL="0" indent="0" algn="ctr" eaLnBrk="1" hangingPunct="1">
              <a:defRPr/>
            </a:pPr>
            <a:endParaRPr lang="en-GB" smtClean="0">
              <a:cs typeface="+mn-cs"/>
            </a:endParaRPr>
          </a:p>
          <a:p>
            <a:pPr marL="0" indent="0" algn="ctr" eaLnBrk="1" hangingPunct="1">
              <a:defRPr/>
            </a:pPr>
            <a:endParaRPr lang="en-GB" smtClean="0">
              <a:cs typeface="+mn-cs"/>
            </a:endParaRPr>
          </a:p>
          <a:p>
            <a:pPr marL="0" indent="0" algn="ctr" eaLnBrk="1" hangingPunct="1">
              <a:defRPr/>
            </a:pPr>
            <a:r>
              <a:rPr lang="en-GB" smtClean="0">
                <a:cs typeface="+mn-cs"/>
              </a:rPr>
              <a:t>Extensive destruction, tissue necrosis, or damage to muscle, bone, or supporting structures with or without full thickness skin loss.   </a:t>
            </a:r>
            <a:br>
              <a:rPr lang="en-GB" smtClean="0">
                <a:cs typeface="+mn-cs"/>
              </a:rPr>
            </a:br>
            <a:endParaRPr lang="en-GB" smtClean="0">
              <a:cs typeface="+mn-cs"/>
            </a:endParaRPr>
          </a:p>
        </p:txBody>
      </p:sp>
      <p:pic>
        <p:nvPicPr>
          <p:cNvPr id="362499" name="Picture 4" descr="200601152145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341438"/>
            <a:ext cx="2565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0" name="Picture 5" descr="200601152145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868863"/>
            <a:ext cx="22320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sp>
        <p:nvSpPr>
          <p:cNvPr id="4154371" name="Content Placeholder 2"/>
          <p:cNvSpPr>
            <a:spLocks noGrp="1"/>
          </p:cNvSpPr>
          <p:nvPr>
            <p:ph idx="4294967295"/>
          </p:nvPr>
        </p:nvSpPr>
        <p:spPr>
          <a:xfrm>
            <a:off x="4500563" y="5222875"/>
            <a:ext cx="4186237" cy="1257300"/>
          </a:xfrm>
        </p:spPr>
        <p:txBody>
          <a:bodyPr lIns="91440" tIns="45720" rIns="91440" bIns="45720"/>
          <a:lstStyle/>
          <a:p>
            <a:pPr marL="0" indent="0" eaLnBrk="1" hangingPunct="1">
              <a:defRPr/>
            </a:pPr>
            <a:endParaRPr lang="en-US" smtClean="0">
              <a:cs typeface="+mn-cs"/>
            </a:endParaRPr>
          </a:p>
        </p:txBody>
      </p:sp>
      <p:pic>
        <p:nvPicPr>
          <p:cNvPr id="363523" name="Picture 2" descr="http://www.worldwidewounds.com/1997/july/Thomas-Guide/images/gr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57338"/>
            <a:ext cx="6408738"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b"/>
          <a:lstStyle/>
          <a:p>
            <a:pPr eaLnBrk="1" hangingPunct="1">
              <a:defRPr/>
            </a:pPr>
            <a:endParaRPr lang="en-US" smtClean="0">
              <a:effectLst>
                <a:outerShdw blurRad="38100" dist="38100" dir="2700000" algn="tl">
                  <a:srgbClr val="DDDDDD"/>
                </a:outerShdw>
              </a:effectLst>
              <a:cs typeface="+mj-cs"/>
            </a:endParaRPr>
          </a:p>
        </p:txBody>
      </p:sp>
      <p:pic>
        <p:nvPicPr>
          <p:cNvPr id="4155395" name="Content Placeholder 3" descr="march09 075.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43000" y="785813"/>
            <a:ext cx="7143750" cy="535781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2696" y="274638"/>
            <a:ext cx="6552728" cy="1143000"/>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Or this?</a:t>
            </a:r>
            <a:endParaRPr lang="en-US" dirty="0" smtClean="0">
              <a:effectLst>
                <a:outerShdw blurRad="38100" dist="38100" dir="2700000" algn="tl">
                  <a:srgbClr val="DDDDDD"/>
                </a:outerShdw>
              </a:effectLst>
              <a:cs typeface="+mj-cs"/>
            </a:endParaRPr>
          </a:p>
        </p:txBody>
      </p:sp>
      <p:pic>
        <p:nvPicPr>
          <p:cNvPr id="4118531" name="Content Placeholder 3" descr="Soe PU Nurs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00125" y="2500313"/>
            <a:ext cx="3357563" cy="2520950"/>
          </a:xfrm>
        </p:spPr>
      </p:pic>
      <p:pic>
        <p:nvPicPr>
          <p:cNvPr id="323587" name="Picture 4" descr="DSCN0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75" y="887413"/>
            <a:ext cx="34290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88" name="Picture 5" descr="DSCN04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3643313"/>
            <a:ext cx="35718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4722" name="Rectangle 2"/>
          <p:cNvSpPr>
            <a:spLocks noGrp="1" noChangeArrowheads="1"/>
          </p:cNvSpPr>
          <p:nvPr>
            <p:ph type="title"/>
          </p:nvPr>
        </p:nvSpPr>
        <p:spPr/>
        <p:txBody>
          <a:bodyPr/>
          <a:lstStyle/>
          <a:p>
            <a:pPr eaLnBrk="1" hangingPunct="1">
              <a:defRPr/>
            </a:pPr>
            <a:r>
              <a:rPr lang="en-GB" sz="3600" dirty="0" smtClean="0">
                <a:solidFill>
                  <a:srgbClr val="000000"/>
                </a:solidFill>
                <a:cs typeface="+mj-cs"/>
              </a:rPr>
              <a:t>Holistic assessment / accurate diagnosis</a:t>
            </a:r>
          </a:p>
        </p:txBody>
      </p:sp>
      <p:sp>
        <p:nvSpPr>
          <p:cNvPr id="4254723" name="Rectangle 3"/>
          <p:cNvSpPr>
            <a:spLocks noGrp="1" noChangeArrowheads="1"/>
          </p:cNvSpPr>
          <p:nvPr>
            <p:ph type="body" idx="1"/>
          </p:nvPr>
        </p:nvSpPr>
        <p:spPr>
          <a:xfrm>
            <a:off x="228600" y="1981200"/>
            <a:ext cx="8610600" cy="4114800"/>
          </a:xfrm>
        </p:spPr>
        <p:txBody>
          <a:bodyPr/>
          <a:lstStyle/>
          <a:p>
            <a:pPr eaLnBrk="1" hangingPunct="1">
              <a:lnSpc>
                <a:spcPct val="80000"/>
              </a:lnSpc>
              <a:defRPr/>
            </a:pPr>
            <a:r>
              <a:rPr lang="en-GB" sz="2800" dirty="0" smtClean="0">
                <a:cs typeface="+mn-cs"/>
              </a:rPr>
              <a:t>Examples</a:t>
            </a:r>
          </a:p>
          <a:p>
            <a:pPr marL="1143000" lvl="2" indent="-228600" eaLnBrk="1" hangingPunct="1">
              <a:lnSpc>
                <a:spcPct val="80000"/>
              </a:lnSpc>
              <a:defRPr/>
            </a:pPr>
            <a:r>
              <a:rPr lang="en-GB" sz="2600" dirty="0" smtClean="0"/>
              <a:t>Relief of pressure</a:t>
            </a:r>
          </a:p>
          <a:p>
            <a:pPr marL="1143000" lvl="2" indent="-228600" eaLnBrk="1" hangingPunct="1">
              <a:lnSpc>
                <a:spcPct val="80000"/>
              </a:lnSpc>
              <a:defRPr/>
            </a:pPr>
            <a:r>
              <a:rPr lang="en-GB" sz="2600" dirty="0" smtClean="0"/>
              <a:t>Reduce shear and friction</a:t>
            </a:r>
          </a:p>
          <a:p>
            <a:pPr marL="1143000" lvl="2" indent="-228600" eaLnBrk="1" hangingPunct="1">
              <a:lnSpc>
                <a:spcPct val="80000"/>
              </a:lnSpc>
              <a:defRPr/>
            </a:pPr>
            <a:r>
              <a:rPr lang="en-GB" sz="2600" dirty="0" smtClean="0"/>
              <a:t>Nutritional status</a:t>
            </a:r>
          </a:p>
          <a:p>
            <a:pPr marL="1143000" lvl="2" indent="-228600" eaLnBrk="1" hangingPunct="1">
              <a:lnSpc>
                <a:spcPct val="80000"/>
              </a:lnSpc>
              <a:defRPr/>
            </a:pPr>
            <a:r>
              <a:rPr lang="en-GB" sz="2600" dirty="0" smtClean="0"/>
              <a:t>Medication </a:t>
            </a:r>
          </a:p>
          <a:p>
            <a:pPr marL="1143000" lvl="2" indent="-228600" eaLnBrk="1" hangingPunct="1">
              <a:lnSpc>
                <a:spcPct val="80000"/>
              </a:lnSpc>
              <a:defRPr/>
            </a:pPr>
            <a:r>
              <a:rPr lang="en-GB" sz="2600" dirty="0" smtClean="0"/>
              <a:t>Increase / maximise vascular inflow</a:t>
            </a:r>
          </a:p>
          <a:p>
            <a:pPr marL="1143000" lvl="2" indent="-228600" eaLnBrk="1" hangingPunct="1">
              <a:lnSpc>
                <a:spcPct val="80000"/>
              </a:lnSpc>
              <a:defRPr/>
            </a:pPr>
            <a:r>
              <a:rPr lang="en-GB" sz="2600" dirty="0" smtClean="0"/>
              <a:t>Glycaemic control</a:t>
            </a:r>
          </a:p>
          <a:p>
            <a:pPr marL="1143000" lvl="2" indent="-228600" eaLnBrk="1" hangingPunct="1">
              <a:lnSpc>
                <a:spcPct val="80000"/>
              </a:lnSpc>
              <a:defRPr/>
            </a:pPr>
            <a:r>
              <a:rPr lang="en-GB" sz="2600" dirty="0" smtClean="0"/>
              <a:t>Control pain</a:t>
            </a:r>
          </a:p>
          <a:p>
            <a:pPr marL="742950" lvl="1" indent="-285750" eaLnBrk="1" hangingPunct="1">
              <a:lnSpc>
                <a:spcPct val="80000"/>
              </a:lnSpc>
              <a:defRPr/>
            </a:pPr>
            <a:endParaRPr lang="en-GB" sz="2800" dirty="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lstStyle/>
          <a:p>
            <a:r>
              <a:rPr lang="en-US" dirty="0" smtClean="0"/>
              <a:t>You are personally accountable for actions and omissions in your practice and must always be able to justify your decisions.</a:t>
            </a:r>
          </a:p>
          <a:p>
            <a:r>
              <a:rPr lang="en-US" dirty="0" smtClean="0"/>
              <a:t>If you delegate a task you are responsible for ensuring the person has the correct skills to achieve a positive outcome</a:t>
            </a:r>
          </a:p>
          <a:p>
            <a:r>
              <a:rPr lang="en-US" dirty="0" smtClean="0"/>
              <a:t>Your </a:t>
            </a:r>
            <a:r>
              <a:rPr lang="en-US" dirty="0" err="1" smtClean="0"/>
              <a:t>Carers</a:t>
            </a:r>
            <a:r>
              <a:rPr lang="en-US" dirty="0" smtClean="0"/>
              <a:t> – the eyes and ears of the qualified staff!!</a:t>
            </a:r>
            <a:endParaRPr lang="en-US" dirty="0"/>
          </a:p>
        </p:txBody>
      </p:sp>
    </p:spTree>
    <p:extLst>
      <p:ext uri="{BB962C8B-B14F-4D97-AF65-F5344CB8AC3E}">
        <p14:creationId xmlns:p14="http://schemas.microsoft.com/office/powerpoint/2010/main" val="1600340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6771" name="Rectangle 3"/>
          <p:cNvSpPr>
            <a:spLocks noGrp="1" noChangeArrowheads="1"/>
          </p:cNvSpPr>
          <p:nvPr>
            <p:ph type="body" idx="1"/>
          </p:nvPr>
        </p:nvSpPr>
        <p:spPr/>
        <p:txBody>
          <a:bodyPr/>
          <a:lstStyle/>
          <a:p>
            <a:pPr marL="0" indent="0" eaLnBrk="1" hangingPunct="1">
              <a:defRPr/>
            </a:pPr>
            <a:endParaRPr lang="en-GB" smtClean="0">
              <a:latin typeface="Smith&amp;NephewTF" charset="0"/>
              <a:cs typeface="+mn-cs"/>
            </a:endParaRPr>
          </a:p>
          <a:p>
            <a:pPr marL="0" indent="0" eaLnBrk="1" hangingPunct="1">
              <a:defRPr/>
            </a:pPr>
            <a:endParaRPr lang="en-GB" smtClean="0">
              <a:cs typeface="+mn-cs"/>
            </a:endParaRPr>
          </a:p>
          <a:p>
            <a:pPr marL="0" indent="0" eaLnBrk="1" hangingPunct="1">
              <a:defRPr/>
            </a:pPr>
            <a:endParaRPr lang="en-GB" smtClean="0">
              <a:cs typeface="+mn-cs"/>
            </a:endParaRPr>
          </a:p>
          <a:p>
            <a:pPr marL="0" indent="0" eaLnBrk="1" hangingPunct="1">
              <a:defRPr/>
            </a:pPr>
            <a:endParaRPr lang="en-GB" smtClean="0">
              <a:cs typeface="+mn-cs"/>
            </a:endParaRPr>
          </a:p>
        </p:txBody>
      </p:sp>
      <p:pic>
        <p:nvPicPr>
          <p:cNvPr id="4256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947738"/>
            <a:ext cx="6735763"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56774" name="Rectangle 6"/>
          <p:cNvSpPr>
            <a:spLocks noGrp="1" noChangeArrowheads="1"/>
          </p:cNvSpPr>
          <p:nvPr>
            <p:ph type="title"/>
          </p:nvPr>
        </p:nvSpPr>
        <p:spPr/>
        <p:txBody>
          <a:bodyPr/>
          <a:lstStyle/>
          <a:p>
            <a:pPr eaLnBrk="1" hangingPunct="1">
              <a:defRPr/>
            </a:pP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5442" name="Rectangle 2"/>
          <p:cNvSpPr>
            <a:spLocks noGrp="1" noChangeArrowheads="1"/>
          </p:cNvSpPr>
          <p:nvPr>
            <p:ph type="ctrTitle"/>
          </p:nvPr>
        </p:nvSpPr>
        <p:spPr>
          <a:xfrm>
            <a:off x="455613" y="2533650"/>
            <a:ext cx="8226425" cy="889000"/>
          </a:xfrm>
        </p:spPr>
        <p:txBody>
          <a:bodyPr/>
          <a:lstStyle/>
          <a:p>
            <a:pPr eaLnBrk="1" hangingPunct="1">
              <a:defRPr/>
            </a:pPr>
            <a:endParaRPr lang="en-US" smtClean="0">
              <a:cs typeface="+mj-cs"/>
            </a:endParaRPr>
          </a:p>
        </p:txBody>
      </p:sp>
      <p:sp>
        <p:nvSpPr>
          <p:cNvPr id="4285443" name="Rectangle 3"/>
          <p:cNvSpPr>
            <a:spLocks noGrp="1" noChangeArrowheads="1"/>
          </p:cNvSpPr>
          <p:nvPr>
            <p:ph type="subTitle" idx="1"/>
          </p:nvPr>
        </p:nvSpPr>
        <p:spPr/>
        <p:txBody>
          <a:bodyPr/>
          <a:lstStyle/>
          <a:p>
            <a:pPr marL="0" indent="0" eaLnBrk="1" hangingPunct="1">
              <a:defRPr/>
            </a:pPr>
            <a:r>
              <a:rPr lang="en-GB" smtClean="0">
                <a:cs typeface="+mn-cs"/>
              </a:rPr>
              <a:t> </a:t>
            </a:r>
          </a:p>
        </p:txBody>
      </p:sp>
      <p:pic>
        <p:nvPicPr>
          <p:cNvPr id="401411" name="Picture 4" descr="g35244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6466" name="Rectangle 2"/>
          <p:cNvSpPr>
            <a:spLocks noGrp="1" noChangeArrowheads="1"/>
          </p:cNvSpPr>
          <p:nvPr>
            <p:ph type="ctrTitle"/>
          </p:nvPr>
        </p:nvSpPr>
        <p:spPr>
          <a:xfrm>
            <a:off x="455613" y="2533650"/>
            <a:ext cx="8226425" cy="889000"/>
          </a:xfrm>
        </p:spPr>
        <p:txBody>
          <a:bodyPr/>
          <a:lstStyle/>
          <a:p>
            <a:pPr eaLnBrk="1" hangingPunct="1">
              <a:defRPr/>
            </a:pPr>
            <a:endParaRPr lang="en-US" smtClean="0">
              <a:cs typeface="+mj-cs"/>
            </a:endParaRPr>
          </a:p>
        </p:txBody>
      </p:sp>
      <p:sp>
        <p:nvSpPr>
          <p:cNvPr id="4286467" name="Rectangle 3"/>
          <p:cNvSpPr>
            <a:spLocks noGrp="1" noChangeArrowheads="1"/>
          </p:cNvSpPr>
          <p:nvPr>
            <p:ph type="subTitle" idx="1"/>
          </p:nvPr>
        </p:nvSpPr>
        <p:spPr/>
        <p:txBody>
          <a:bodyPr/>
          <a:lstStyle/>
          <a:p>
            <a:pPr marL="0" indent="0" eaLnBrk="1" hangingPunct="1">
              <a:defRPr/>
            </a:pPr>
            <a:endParaRPr lang="en-US" smtClean="0">
              <a:cs typeface="+mn-cs"/>
            </a:endParaRPr>
          </a:p>
        </p:txBody>
      </p:sp>
      <p:pic>
        <p:nvPicPr>
          <p:cNvPr id="402435" name="Picture 4" descr="g508919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Black is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7490" name="Rectangle 2"/>
          <p:cNvSpPr>
            <a:spLocks noGrp="1" noChangeArrowheads="1"/>
          </p:cNvSpPr>
          <p:nvPr>
            <p:ph type="ctrTitle"/>
          </p:nvPr>
        </p:nvSpPr>
        <p:spPr>
          <a:xfrm>
            <a:off x="455613" y="2533650"/>
            <a:ext cx="8226425" cy="889000"/>
          </a:xfrm>
        </p:spPr>
        <p:txBody>
          <a:bodyPr/>
          <a:lstStyle/>
          <a:p>
            <a:pPr eaLnBrk="1" hangingPunct="1">
              <a:defRPr/>
            </a:pPr>
            <a:endParaRPr lang="en-US" smtClean="0">
              <a:cs typeface="+mj-cs"/>
            </a:endParaRPr>
          </a:p>
        </p:txBody>
      </p:sp>
      <p:sp>
        <p:nvSpPr>
          <p:cNvPr id="4287491" name="Rectangle 3"/>
          <p:cNvSpPr>
            <a:spLocks noGrp="1" noChangeArrowheads="1"/>
          </p:cNvSpPr>
          <p:nvPr>
            <p:ph type="subTitle" idx="1"/>
          </p:nvPr>
        </p:nvSpPr>
        <p:spPr/>
        <p:txBody>
          <a:bodyPr/>
          <a:lstStyle/>
          <a:p>
            <a:pPr marL="0" indent="0" eaLnBrk="1" hangingPunct="1">
              <a:defRPr/>
            </a:pPr>
            <a:r>
              <a:rPr lang="en-GB" smtClean="0">
                <a:cs typeface="+mn-cs"/>
              </a:rPr>
              <a:t> </a:t>
            </a:r>
          </a:p>
        </p:txBody>
      </p:sp>
      <p:pic>
        <p:nvPicPr>
          <p:cNvPr id="403459" name="Picture 4" descr="ITU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8514" name="Rectangle 2"/>
          <p:cNvSpPr>
            <a:spLocks noGrp="1" noChangeArrowheads="1"/>
          </p:cNvSpPr>
          <p:nvPr>
            <p:ph type="title"/>
          </p:nvPr>
        </p:nvSpPr>
        <p:spPr>
          <a:xfrm>
            <a:off x="990600" y="1"/>
            <a:ext cx="6294438" cy="548679"/>
          </a:xfrm>
        </p:spPr>
        <p:txBody>
          <a:bodyPr/>
          <a:lstStyle/>
          <a:p>
            <a:pPr eaLnBrk="1" hangingPunct="1">
              <a:defRPr/>
            </a:pPr>
            <a:r>
              <a:rPr lang="en-GB" sz="4800" dirty="0" smtClean="0">
                <a:cs typeface="+mj-cs"/>
              </a:rPr>
              <a:t>Summary</a:t>
            </a:r>
          </a:p>
        </p:txBody>
      </p:sp>
      <p:sp>
        <p:nvSpPr>
          <p:cNvPr id="4288515" name="Rectangle 3"/>
          <p:cNvSpPr>
            <a:spLocks noGrp="1" noChangeArrowheads="1"/>
          </p:cNvSpPr>
          <p:nvPr>
            <p:ph type="body" idx="1"/>
          </p:nvPr>
        </p:nvSpPr>
        <p:spPr>
          <a:xfrm>
            <a:off x="457200" y="620688"/>
            <a:ext cx="8363272" cy="5627712"/>
          </a:xfrm>
        </p:spPr>
        <p:txBody>
          <a:bodyPr/>
          <a:lstStyle/>
          <a:p>
            <a:pPr lvl="1" eaLnBrk="1" hangingPunct="1">
              <a:buClr>
                <a:srgbClr val="FFFF00"/>
              </a:buClr>
              <a:defRPr/>
            </a:pPr>
            <a:r>
              <a:rPr lang="en-GB" dirty="0" smtClean="0"/>
              <a:t>The true costs of pressure ulcers remain very difficult to quantify</a:t>
            </a:r>
          </a:p>
          <a:p>
            <a:pPr lvl="1" eaLnBrk="1" hangingPunct="1">
              <a:buClr>
                <a:srgbClr val="FFFF00"/>
              </a:buClr>
              <a:defRPr/>
            </a:pPr>
            <a:r>
              <a:rPr lang="en-GB" dirty="0" smtClean="0"/>
              <a:t>Assessment depends on the clinician’s knowledge of anatomy and physiology </a:t>
            </a:r>
          </a:p>
          <a:p>
            <a:pPr lvl="1" eaLnBrk="1" hangingPunct="1">
              <a:buClr>
                <a:srgbClr val="FFFF00"/>
              </a:buClr>
              <a:defRPr/>
            </a:pPr>
            <a:r>
              <a:rPr lang="en-GB" dirty="0" smtClean="0"/>
              <a:t>Early recognition is essential in prevention</a:t>
            </a:r>
          </a:p>
          <a:p>
            <a:pPr marL="457200" lvl="1" indent="0" eaLnBrk="1" hangingPunct="1">
              <a:buClr>
                <a:srgbClr val="FFFF00"/>
              </a:buClr>
              <a:buNone/>
              <a:defRPr/>
            </a:pPr>
            <a:r>
              <a:rPr lang="en-GB" dirty="0" smtClean="0"/>
              <a:t>Remember, it </a:t>
            </a:r>
            <a:r>
              <a:rPr lang="en-GB" dirty="0" err="1" smtClean="0"/>
              <a:t>doesn</a:t>
            </a:r>
            <a:r>
              <a:rPr lang="fr-FR" dirty="0" smtClean="0"/>
              <a:t>’</a:t>
            </a:r>
            <a:r>
              <a:rPr lang="en-GB" dirty="0" smtClean="0"/>
              <a:t>t always matter what you put on the pressure ulcer but what you put the pressure ulcer on!!! </a:t>
            </a:r>
          </a:p>
        </p:txBody>
      </p:sp>
      <p:graphicFrame>
        <p:nvGraphicFramePr>
          <p:cNvPr id="404483" name="Object 4"/>
          <p:cNvGraphicFramePr>
            <a:graphicFrameLocks noChangeAspect="1"/>
          </p:cNvGraphicFramePr>
          <p:nvPr>
            <p:extLst>
              <p:ext uri="{D42A27DB-BD31-4B8C-83A1-F6EECF244321}">
                <p14:modId xmlns:p14="http://schemas.microsoft.com/office/powerpoint/2010/main" val="1042717361"/>
              </p:ext>
            </p:extLst>
          </p:nvPr>
        </p:nvGraphicFramePr>
        <p:xfrm>
          <a:off x="5292080" y="3861048"/>
          <a:ext cx="3287712" cy="2833687"/>
        </p:xfrm>
        <a:graphic>
          <a:graphicData uri="http://schemas.openxmlformats.org/presentationml/2006/ole">
            <mc:AlternateContent xmlns:mc="http://schemas.openxmlformats.org/markup-compatibility/2006">
              <mc:Choice xmlns:v="urn:schemas-microsoft-com:vml" Requires="v">
                <p:oleObj spid="_x0000_s152593"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861048"/>
                        <a:ext cx="3287712"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a:lstStyle/>
          <a:p>
            <a:pPr eaLnBrk="1" hangingPunct="1">
              <a:defRPr/>
            </a:pPr>
            <a:r>
              <a:rPr lang="en-GB" dirty="0" smtClean="0">
                <a:solidFill>
                  <a:srgbClr val="000000"/>
                </a:solidFill>
              </a:rPr>
              <a:t>Any questions ?</a:t>
            </a:r>
          </a:p>
        </p:txBody>
      </p:sp>
      <p:sp>
        <p:nvSpPr>
          <p:cNvPr id="111619" name="Rectangle 3"/>
          <p:cNvSpPr>
            <a:spLocks noGrp="1" noChangeArrowheads="1"/>
          </p:cNvSpPr>
          <p:nvPr>
            <p:ph type="subTitle" idx="1"/>
          </p:nvPr>
        </p:nvSpPr>
        <p:spPr>
          <a:xfrm>
            <a:off x="1331913" y="6307138"/>
            <a:ext cx="6400800" cy="550862"/>
          </a:xfrm>
        </p:spPr>
        <p:txBody>
          <a:bodyPr/>
          <a:lstStyle/>
          <a:p>
            <a:pPr eaLnBrk="1" hangingPunct="1">
              <a:lnSpc>
                <a:spcPct val="90000"/>
              </a:lnSpc>
              <a:defRPr/>
            </a:pPr>
            <a:r>
              <a:rPr lang="en-GB" sz="2000" b="1" dirty="0" err="1" smtClean="0">
                <a:solidFill>
                  <a:srgbClr val="000000"/>
                </a:solidFill>
              </a:rPr>
              <a:t>www.shelden-healthcare.co.uk</a:t>
            </a:r>
            <a:endParaRPr lang="en-GB" sz="2000" b="1" dirty="0" smtClean="0">
              <a:solidFill>
                <a:srgbClr val="000000"/>
              </a:solidFill>
            </a:endParaRPr>
          </a:p>
        </p:txBody>
      </p:sp>
      <p:pic>
        <p:nvPicPr>
          <p:cNvPr id="55299" name="Picture 4" descr="shelden healthca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0"/>
            <a:ext cx="43195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5"/>
          <p:cNvSpPr>
            <a:spLocks noChangeArrowheads="1"/>
          </p:cNvSpPr>
          <p:nvPr/>
        </p:nvSpPr>
        <p:spPr bwMode="auto">
          <a:xfrm>
            <a:off x="3242169" y="5084763"/>
            <a:ext cx="26787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2000" b="1" dirty="0">
                <a:solidFill>
                  <a:srgbClr val="000000"/>
                </a:solidFill>
                <a:cs typeface="Arial" charset="0"/>
              </a:rPr>
              <a:t>Michelle Greenwood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8466" name="Rectangle 2"/>
          <p:cNvSpPr>
            <a:spLocks noGrp="1" noChangeArrowheads="1"/>
          </p:cNvSpPr>
          <p:nvPr>
            <p:ph type="title"/>
          </p:nvPr>
        </p:nvSpPr>
        <p:spPr>
          <a:xfrm>
            <a:off x="1066800" y="1976438"/>
            <a:ext cx="7772400" cy="1989137"/>
          </a:xfrm>
        </p:spPr>
        <p:txBody>
          <a:bodyPr/>
          <a:lstStyle/>
          <a:p>
            <a:pPr eaLnBrk="1" hangingPunct="1">
              <a:defRPr/>
            </a:pPr>
            <a:r>
              <a:rPr lang="en-GB" sz="4700" smtClean="0">
                <a:cs typeface="+mj-cs"/>
              </a:rPr>
              <a:t>What is it like to have a pressure ulcer?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9490" name="Rectangle 2"/>
          <p:cNvSpPr>
            <a:spLocks noGrp="1" noChangeArrowheads="1"/>
          </p:cNvSpPr>
          <p:nvPr>
            <p:ph type="title"/>
          </p:nvPr>
        </p:nvSpPr>
        <p:spPr>
          <a:xfrm>
            <a:off x="609600" y="1931988"/>
            <a:ext cx="7924800" cy="3935412"/>
          </a:xfrm>
        </p:spPr>
        <p:txBody>
          <a:bodyPr/>
          <a:lstStyle/>
          <a:p>
            <a:pPr eaLnBrk="1" hangingPunct="1">
              <a:defRPr/>
            </a:pPr>
            <a:r>
              <a:rPr lang="en-GB" sz="4000" smtClean="0">
                <a:cs typeface="+mj-cs"/>
              </a:rPr>
              <a:t>“So much flesh was eaten away, exposing my spine, that it took two plastic surgeons to operate on the area between my buttocks.”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Picture 2" descr="g35244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5" y="2120900"/>
            <a:ext cx="5034707"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4611" name="Rectangle 3"/>
          <p:cNvSpPr>
            <a:spLocks noChangeArrowheads="1"/>
          </p:cNvSpPr>
          <p:nvPr/>
        </p:nvSpPr>
        <p:spPr bwMode="auto">
          <a:xfrm>
            <a:off x="395536" y="2395538"/>
            <a:ext cx="239687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defRPr/>
            </a:pPr>
            <a:r>
              <a:rPr lang="en-GB" sz="2800" b="1" dirty="0">
                <a:solidFill>
                  <a:schemeClr val="tx1"/>
                </a:solidFill>
                <a:cs typeface="+mn-cs"/>
              </a:rPr>
              <a:t/>
            </a:r>
            <a:br>
              <a:rPr lang="en-GB" sz="2800" b="1" dirty="0">
                <a:solidFill>
                  <a:schemeClr val="tx1"/>
                </a:solidFill>
                <a:cs typeface="+mn-cs"/>
              </a:rPr>
            </a:br>
            <a:r>
              <a:rPr lang="en-GB" sz="2800" dirty="0">
                <a:solidFill>
                  <a:schemeClr val="tx1"/>
                </a:solidFill>
                <a:cs typeface="+mn-cs"/>
              </a:rPr>
              <a:t>Painful</a:t>
            </a:r>
            <a:br>
              <a:rPr lang="en-GB" sz="2800" dirty="0">
                <a:solidFill>
                  <a:schemeClr val="tx1"/>
                </a:solidFill>
                <a:cs typeface="+mn-cs"/>
              </a:rPr>
            </a:br>
            <a:r>
              <a:rPr lang="en-GB" sz="2800" dirty="0" smtClean="0">
                <a:solidFill>
                  <a:schemeClr val="tx1"/>
                </a:solidFill>
                <a:cs typeface="+mn-cs"/>
              </a:rPr>
              <a:t>Preventable</a:t>
            </a:r>
            <a:r>
              <a:rPr lang="en-GB" sz="2800" dirty="0">
                <a:solidFill>
                  <a:schemeClr val="tx1"/>
                </a:solidFill>
                <a:cs typeface="+mn-cs"/>
              </a:rPr>
              <a:t/>
            </a:r>
            <a:br>
              <a:rPr lang="en-GB" sz="2800" dirty="0">
                <a:solidFill>
                  <a:schemeClr val="tx1"/>
                </a:solidFill>
                <a:cs typeface="+mn-cs"/>
              </a:rPr>
            </a:br>
            <a:r>
              <a:rPr lang="en-GB" sz="2800" dirty="0">
                <a:solidFill>
                  <a:schemeClr val="tx1"/>
                </a:solidFill>
                <a:cs typeface="+mn-cs"/>
              </a:rPr>
              <a:t>Debilitating</a:t>
            </a:r>
            <a:br>
              <a:rPr lang="en-GB" sz="2800" dirty="0">
                <a:solidFill>
                  <a:schemeClr val="tx1"/>
                </a:solidFill>
                <a:cs typeface="+mn-cs"/>
              </a:rPr>
            </a:br>
            <a:r>
              <a:rPr lang="en-GB" sz="2800" dirty="0">
                <a:solidFill>
                  <a:schemeClr val="tx1"/>
                </a:solidFill>
                <a:cs typeface="+mn-cs"/>
              </a:rPr>
              <a:t>Complex</a:t>
            </a:r>
            <a:br>
              <a:rPr lang="en-GB" sz="2800" dirty="0">
                <a:solidFill>
                  <a:schemeClr val="tx1"/>
                </a:solidFill>
                <a:cs typeface="+mn-cs"/>
              </a:rPr>
            </a:br>
            <a:r>
              <a:rPr lang="en-GB" sz="2800" dirty="0">
                <a:solidFill>
                  <a:schemeClr val="tx1"/>
                </a:solidFill>
                <a:cs typeface="+mn-cs"/>
              </a:rPr>
              <a:t>Expensive</a:t>
            </a:r>
          </a:p>
        </p:txBody>
      </p:sp>
      <p:sp>
        <p:nvSpPr>
          <p:cNvPr id="4164612" name="Rectangle 4"/>
          <p:cNvSpPr>
            <a:spLocks noChangeArrowheads="1"/>
          </p:cNvSpPr>
          <p:nvPr/>
        </p:nvSpPr>
        <p:spPr bwMode="auto">
          <a:xfrm>
            <a:off x="323528" y="188640"/>
            <a:ext cx="54613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defRPr/>
            </a:pPr>
            <a:r>
              <a:rPr lang="en-GB" sz="4800" dirty="0">
                <a:solidFill>
                  <a:schemeClr val="tx1"/>
                </a:solidFill>
                <a:cs typeface="+mn-cs"/>
              </a:rPr>
              <a:t>Pressure Ulcers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274638"/>
            <a:ext cx="8229600" cy="778098"/>
          </a:xfrm>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History</a:t>
            </a:r>
          </a:p>
        </p:txBody>
      </p:sp>
      <p:sp>
        <p:nvSpPr>
          <p:cNvPr id="4119555" name="Rectangle 3"/>
          <p:cNvSpPr>
            <a:spLocks noGrp="1" noChangeArrowheads="1"/>
          </p:cNvSpPr>
          <p:nvPr>
            <p:ph type="body" idx="4294967295"/>
          </p:nvPr>
        </p:nvSpPr>
        <p:spPr>
          <a:xfrm>
            <a:off x="457200" y="1657350"/>
            <a:ext cx="8229600" cy="4398963"/>
          </a:xfrm>
        </p:spPr>
        <p:txBody>
          <a:bodyPr lIns="91440" tIns="45720" rIns="91440" bIns="45720"/>
          <a:lstStyle/>
          <a:p>
            <a:pPr marL="0" indent="0" eaLnBrk="1" hangingPunct="1">
              <a:defRPr/>
            </a:pPr>
            <a:r>
              <a:rPr lang="en-GB" sz="2800" dirty="0" smtClean="0">
                <a:cs typeface="+mn-cs"/>
              </a:rPr>
              <a:t>Florence Nightingale maintained that Pressure Ulcers could be prevented by good nursing care</a:t>
            </a:r>
          </a:p>
          <a:p>
            <a:pPr marL="0" indent="0" eaLnBrk="1" hangingPunct="1">
              <a:defRPr/>
            </a:pPr>
            <a:endParaRPr lang="en-GB" sz="2800" dirty="0" smtClean="0">
              <a:cs typeface="+mn-cs"/>
            </a:endParaRPr>
          </a:p>
          <a:p>
            <a:pPr marL="0" indent="0" eaLnBrk="1" hangingPunct="1">
              <a:defRPr/>
            </a:pPr>
            <a:r>
              <a:rPr lang="en-GB" sz="2800" dirty="0" smtClean="0">
                <a:cs typeface="+mn-cs"/>
              </a:rPr>
              <a:t>Over time  the cause became bad nursing care</a:t>
            </a:r>
          </a:p>
          <a:p>
            <a:pPr marL="0" indent="0" eaLnBrk="1" hangingPunct="1">
              <a:defRPr/>
            </a:pPr>
            <a:endParaRPr lang="en-GB" sz="2800" dirty="0" smtClean="0">
              <a:cs typeface="+mn-cs"/>
            </a:endParaRPr>
          </a:p>
          <a:p>
            <a:pPr marL="0" indent="0" eaLnBrk="1" hangingPunct="1">
              <a:defRPr/>
            </a:pPr>
            <a:r>
              <a:rPr lang="en-GB" sz="2800" dirty="0" smtClean="0">
                <a:cs typeface="+mn-cs"/>
              </a:rPr>
              <a:t>Charcot 1879 felt they were an inevitable consequence of spinal injury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lIns="91440" tIns="45720" rIns="91440" bIns="45720" anchor="b"/>
          <a:lstStyle/>
          <a:p>
            <a:pPr eaLnBrk="1" hangingPunct="1">
              <a:defRPr/>
            </a:pPr>
            <a:r>
              <a:rPr lang="en-GB" dirty="0" smtClean="0">
                <a:effectLst>
                  <a:outerShdw blurRad="38100" dist="38100" dir="2700000" algn="tl">
                    <a:srgbClr val="DDDDDD"/>
                  </a:outerShdw>
                </a:effectLst>
                <a:cs typeface="+mj-cs"/>
              </a:rPr>
              <a:t>History</a:t>
            </a:r>
            <a:endParaRPr lang="en-US" dirty="0" smtClean="0">
              <a:effectLst>
                <a:outerShdw blurRad="38100" dist="38100" dir="2700000" algn="tl">
                  <a:srgbClr val="DDDDDD"/>
                </a:outerShdw>
              </a:effectLst>
              <a:cs typeface="+mj-cs"/>
            </a:endParaRPr>
          </a:p>
        </p:txBody>
      </p:sp>
      <p:sp>
        <p:nvSpPr>
          <p:cNvPr id="4121603" name="Rectangle 5"/>
          <p:cNvSpPr>
            <a:spLocks noGrp="1" noChangeArrowheads="1"/>
          </p:cNvSpPr>
          <p:nvPr>
            <p:ph type="body" idx="4294967295"/>
          </p:nvPr>
        </p:nvSpPr>
        <p:spPr/>
        <p:txBody>
          <a:bodyPr lIns="91440" tIns="45720" rIns="91440" bIns="45720"/>
          <a:lstStyle/>
          <a:p>
            <a:pPr marL="0" indent="0" algn="just" eaLnBrk="1" hangingPunct="1">
              <a:buNone/>
              <a:defRPr/>
            </a:pPr>
            <a:endParaRPr lang="en-GB" dirty="0" smtClean="0">
              <a:cs typeface="+mn-cs"/>
            </a:endParaRPr>
          </a:p>
          <a:p>
            <a:pPr marL="0" indent="0" algn="just" eaLnBrk="1" hangingPunct="1">
              <a:buNone/>
              <a:defRPr/>
            </a:pPr>
            <a:r>
              <a:rPr lang="en-GB" dirty="0" smtClean="0">
                <a:cs typeface="+mn-cs"/>
              </a:rPr>
              <a:t>Bed fast patients were washed and vigorously massaged with soap and water then such potions as powder, oil and spirit or cream rubbed into the skin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1.3|4.9"/>
</p:tagLst>
</file>

<file path=ppt/tags/tag2.xml><?xml version="1.0" encoding="utf-8"?>
<p:tagLst xmlns:a="http://schemas.openxmlformats.org/drawingml/2006/main" xmlns:r="http://schemas.openxmlformats.org/officeDocument/2006/relationships" xmlns:p="http://schemas.openxmlformats.org/presentationml/2006/main">
  <p:tag name="TIMING" val="|0.1|0.1|0.1|0.1|0.1"/>
</p:tagLst>
</file>

<file path=ppt/tags/tag3.xml><?xml version="1.0" encoding="utf-8"?>
<p:tagLst xmlns:a="http://schemas.openxmlformats.org/drawingml/2006/main" xmlns:r="http://schemas.openxmlformats.org/officeDocument/2006/relationships" xmlns:p="http://schemas.openxmlformats.org/presentationml/2006/main">
  <p:tag name="TIMING" val="|0|0.3|0.2|0.1|0.1"/>
</p:tagLst>
</file>

<file path=ppt/tags/tag4.xml><?xml version="1.0" encoding="utf-8"?>
<p:tagLst xmlns:a="http://schemas.openxmlformats.org/drawingml/2006/main" xmlns:r="http://schemas.openxmlformats.org/officeDocument/2006/relationships" xmlns:p="http://schemas.openxmlformats.org/presentationml/2006/main">
  <p:tag name="TIMING" val="|0.4|0.1|0.2|0.1|0.2|0.2|0.2|0.8|0.2"/>
</p:tagLst>
</file>

<file path=ppt/tags/tag5.xml><?xml version="1.0" encoding="utf-8"?>
<p:tagLst xmlns:a="http://schemas.openxmlformats.org/drawingml/2006/main" xmlns:r="http://schemas.openxmlformats.org/officeDocument/2006/relationships" xmlns:p="http://schemas.openxmlformats.org/presentationml/2006/main">
  <p:tag name="TIMING" val="|0.1|0.1|0.4|0.2|0.2|0.2"/>
</p:tagLst>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TotalTime>
  <Words>1312</Words>
  <Application>Microsoft Macintosh PowerPoint</Application>
  <PresentationFormat>On-screen Show (4:3)</PresentationFormat>
  <Paragraphs>193</Paragraphs>
  <Slides>48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Presentation1</vt:lpstr>
      <vt:lpstr>CorelDRAW 6.0</vt:lpstr>
      <vt:lpstr>Slide</vt:lpstr>
      <vt:lpstr>The Aetiology of Pressure Ulcers, their management and treatment</vt:lpstr>
      <vt:lpstr>How many of you have seen a wound like this before?</vt:lpstr>
      <vt:lpstr>Or this?</vt:lpstr>
      <vt:lpstr>Or this?</vt:lpstr>
      <vt:lpstr>What is it like to have a pressure ulcer?</vt:lpstr>
      <vt:lpstr>“So much flesh was eaten away, exposing my spine, that it took two plastic surgeons to operate on the area between my buttocks.”</vt:lpstr>
      <vt:lpstr>PowerPoint Presentation</vt:lpstr>
      <vt:lpstr>History</vt:lpstr>
      <vt:lpstr>History</vt:lpstr>
      <vt:lpstr> Pressure ulcers, pressure sores, decubitus ulcer and bedsores</vt:lpstr>
      <vt:lpstr>Survey of pressure ulcers.</vt:lpstr>
      <vt:lpstr>PRESSURE ULCER FIGURES</vt:lpstr>
      <vt:lpstr>location of  pressure ulcers</vt:lpstr>
      <vt:lpstr>PowerPoint Presentation</vt:lpstr>
      <vt:lpstr>PowerPoint Presentation</vt:lpstr>
      <vt:lpstr> Causes of pressure ulcer development-Internal factors</vt:lpstr>
      <vt:lpstr> Causes of pressure ulcer development-External factors</vt:lpstr>
      <vt:lpstr>Pressure - Stopping Blood Flow is Easy</vt:lpstr>
      <vt:lpstr>Shear</vt:lpstr>
      <vt:lpstr>PowerPoint Presentation</vt:lpstr>
      <vt:lpstr>Friction</vt:lpstr>
      <vt:lpstr>PowerPoint Presentation</vt:lpstr>
      <vt:lpstr>PowerPoint Presentation</vt:lpstr>
      <vt:lpstr>Observing skin</vt:lpstr>
      <vt:lpstr>Signs to feel for are:</vt:lpstr>
      <vt:lpstr> Assessment tools</vt:lpstr>
      <vt:lpstr>Assessment </vt:lpstr>
      <vt:lpstr>Differences in darkly pigmented skin</vt:lpstr>
      <vt:lpstr>PowerPoint Presentation</vt:lpstr>
      <vt:lpstr>PowerPoint Presentation</vt:lpstr>
      <vt:lpstr>Category 1</vt:lpstr>
      <vt:lpstr>PowerPoint Presentation</vt:lpstr>
      <vt:lpstr>Category 2</vt:lpstr>
      <vt:lpstr>PowerPoint Presentation</vt:lpstr>
      <vt:lpstr>Category 3</vt:lpstr>
      <vt:lpstr>PowerPoint Presentation</vt:lpstr>
      <vt:lpstr>Category 4</vt:lpstr>
      <vt:lpstr>PowerPoint Presentation</vt:lpstr>
      <vt:lpstr>PowerPoint Presentation</vt:lpstr>
      <vt:lpstr>Holistic assessment / accurate diagnosis</vt:lpstr>
      <vt:lpstr>Accountability</vt:lpstr>
      <vt:lpstr>PowerPoint Presentation</vt:lpstr>
      <vt:lpstr>PowerPoint Presentation</vt:lpstr>
      <vt:lpstr>PowerPoint Presentation</vt:lpstr>
      <vt:lpstr>PowerPoint Presentation</vt:lpstr>
      <vt:lpstr>PowerPoint Presentation</vt:lpstr>
      <vt:lpstr>Summary</vt:lpstr>
      <vt:lpstr>Any questions ?</vt:lpstr>
    </vt:vector>
  </TitlesOfParts>
  <Company>Shelden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Aetiology of Pressure Ulcers</dc:title>
  <dc:creator>Dean L Greenwood</dc:creator>
  <cp:lastModifiedBy>Michelle Greenwood</cp:lastModifiedBy>
  <cp:revision>24</cp:revision>
  <dcterms:created xsi:type="dcterms:W3CDTF">2005-07-29T06:47:25Z</dcterms:created>
  <dcterms:modified xsi:type="dcterms:W3CDTF">2011-06-21T07:55:00Z</dcterms:modified>
</cp:coreProperties>
</file>